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3679488"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3792" autoAdjust="0"/>
  </p:normalViewPr>
  <p:slideViewPr>
    <p:cSldViewPr snapToGrid="0">
      <p:cViewPr varScale="1">
        <p:scale>
          <a:sx n="63" d="100"/>
          <a:sy n="63" d="100"/>
        </p:scale>
        <p:origin x="512"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3EC434-EDC1-4571-8D1C-F631685FBDE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GB"/>
        </a:p>
      </dgm:t>
    </dgm:pt>
    <dgm:pt modelId="{9E4B9652-5263-4FA4-B157-EDC112A68DE4}">
      <dgm:prSet/>
      <dgm:spPr/>
      <dgm:t>
        <a:bodyPr/>
        <a:lstStyle/>
        <a:p>
          <a:endParaRPr lang="en-GB" dirty="0"/>
        </a:p>
      </dgm:t>
    </dgm:pt>
    <dgm:pt modelId="{67FFC3C7-4683-45D8-BFD2-1145C6B4CA4B}" type="parTrans" cxnId="{43B7EBE3-4832-4943-951B-7CF307E78EFA}">
      <dgm:prSet/>
      <dgm:spPr/>
      <dgm:t>
        <a:bodyPr/>
        <a:lstStyle/>
        <a:p>
          <a:endParaRPr lang="en-GB"/>
        </a:p>
      </dgm:t>
    </dgm:pt>
    <dgm:pt modelId="{9C7BD2A3-AF30-4E34-8294-20C4F2B289B3}" type="sibTrans" cxnId="{43B7EBE3-4832-4943-951B-7CF307E78EFA}">
      <dgm:prSet/>
      <dgm:spPr/>
      <dgm:t>
        <a:bodyPr/>
        <a:lstStyle/>
        <a:p>
          <a:endParaRPr lang="en-GB"/>
        </a:p>
      </dgm:t>
    </dgm:pt>
    <dgm:pt modelId="{3B9D334D-EB09-490D-8997-3200AF116C6E}">
      <dgm:prSet/>
      <dgm:spPr/>
      <dgm:t>
        <a:bodyPr/>
        <a:lstStyle/>
        <a:p>
          <a:r>
            <a:rPr lang="en-GB" dirty="0"/>
            <a:t>Board and Committee Structure </a:t>
          </a:r>
        </a:p>
      </dgm:t>
    </dgm:pt>
    <dgm:pt modelId="{A2078562-E23C-4902-AE50-185DD567B2E0}" type="parTrans" cxnId="{01E22B71-C0C2-4566-9984-40BFBFA8B3FF}">
      <dgm:prSet/>
      <dgm:spPr/>
      <dgm:t>
        <a:bodyPr/>
        <a:lstStyle/>
        <a:p>
          <a:endParaRPr lang="en-GB"/>
        </a:p>
      </dgm:t>
    </dgm:pt>
    <dgm:pt modelId="{E38D8159-F2EF-4920-B3E0-702104826F96}" type="sibTrans" cxnId="{01E22B71-C0C2-4566-9984-40BFBFA8B3FF}">
      <dgm:prSet/>
      <dgm:spPr/>
      <dgm:t>
        <a:bodyPr/>
        <a:lstStyle/>
        <a:p>
          <a:endParaRPr lang="en-GB"/>
        </a:p>
      </dgm:t>
    </dgm:pt>
    <dgm:pt modelId="{2D2BDB29-7C2E-41C2-B97F-65EC86E4B7AF}" type="pres">
      <dgm:prSet presAssocID="{6D3EC434-EDC1-4571-8D1C-F631685FBDEE}" presName="linear" presStyleCnt="0">
        <dgm:presLayoutVars>
          <dgm:animLvl val="lvl"/>
          <dgm:resizeHandles val="exact"/>
        </dgm:presLayoutVars>
      </dgm:prSet>
      <dgm:spPr/>
    </dgm:pt>
    <dgm:pt modelId="{2D0DA8B5-202F-46ED-81BE-43BFC8D9C3E2}" type="pres">
      <dgm:prSet presAssocID="{9E4B9652-5263-4FA4-B157-EDC112A68DE4}" presName="parentText" presStyleLbl="node1" presStyleIdx="0" presStyleCnt="2" custLinFactY="100000" custLinFactNeighborX="-7280" custLinFactNeighborY="122627">
        <dgm:presLayoutVars>
          <dgm:chMax val="0"/>
          <dgm:bulletEnabled val="1"/>
        </dgm:presLayoutVars>
      </dgm:prSet>
      <dgm:spPr/>
    </dgm:pt>
    <dgm:pt modelId="{91324416-F105-47C4-ACEE-1B766DB4D9F1}" type="pres">
      <dgm:prSet presAssocID="{9C7BD2A3-AF30-4E34-8294-20C4F2B289B3}" presName="spacer" presStyleCnt="0"/>
      <dgm:spPr/>
    </dgm:pt>
    <dgm:pt modelId="{0648602F-D504-44AF-B37A-EBF7E6DCA8BE}" type="pres">
      <dgm:prSet presAssocID="{3B9D334D-EB09-490D-8997-3200AF116C6E}" presName="parentText" presStyleLbl="node1" presStyleIdx="1" presStyleCnt="2" custLinFactY="2691" custLinFactNeighborX="-1775" custLinFactNeighborY="100000">
        <dgm:presLayoutVars>
          <dgm:chMax val="0"/>
          <dgm:bulletEnabled val="1"/>
        </dgm:presLayoutVars>
      </dgm:prSet>
      <dgm:spPr/>
    </dgm:pt>
  </dgm:ptLst>
  <dgm:cxnLst>
    <dgm:cxn modelId="{DAC10532-037C-486B-BFA1-5CAA55B0CF10}" type="presOf" srcId="{6D3EC434-EDC1-4571-8D1C-F631685FBDEE}" destId="{2D2BDB29-7C2E-41C2-B97F-65EC86E4B7AF}" srcOrd="0" destOrd="0" presId="urn:microsoft.com/office/officeart/2005/8/layout/vList2"/>
    <dgm:cxn modelId="{01E22B71-C0C2-4566-9984-40BFBFA8B3FF}" srcId="{6D3EC434-EDC1-4571-8D1C-F631685FBDEE}" destId="{3B9D334D-EB09-490D-8997-3200AF116C6E}" srcOrd="1" destOrd="0" parTransId="{A2078562-E23C-4902-AE50-185DD567B2E0}" sibTransId="{E38D8159-F2EF-4920-B3E0-702104826F96}"/>
    <dgm:cxn modelId="{796D92AE-EF7F-401A-A12F-0431C8D1820E}" type="presOf" srcId="{9E4B9652-5263-4FA4-B157-EDC112A68DE4}" destId="{2D0DA8B5-202F-46ED-81BE-43BFC8D9C3E2}" srcOrd="0" destOrd="0" presId="urn:microsoft.com/office/officeart/2005/8/layout/vList2"/>
    <dgm:cxn modelId="{9B3F0BE2-D9D0-4C76-A95F-935CE6EA7C6E}" type="presOf" srcId="{3B9D334D-EB09-490D-8997-3200AF116C6E}" destId="{0648602F-D504-44AF-B37A-EBF7E6DCA8BE}" srcOrd="0" destOrd="0" presId="urn:microsoft.com/office/officeart/2005/8/layout/vList2"/>
    <dgm:cxn modelId="{43B7EBE3-4832-4943-951B-7CF307E78EFA}" srcId="{6D3EC434-EDC1-4571-8D1C-F631685FBDEE}" destId="{9E4B9652-5263-4FA4-B157-EDC112A68DE4}" srcOrd="0" destOrd="0" parTransId="{67FFC3C7-4683-45D8-BFD2-1145C6B4CA4B}" sibTransId="{9C7BD2A3-AF30-4E34-8294-20C4F2B289B3}"/>
    <dgm:cxn modelId="{A884EB39-394D-4006-A555-A4822A5A6E49}" type="presParOf" srcId="{2D2BDB29-7C2E-41C2-B97F-65EC86E4B7AF}" destId="{2D0DA8B5-202F-46ED-81BE-43BFC8D9C3E2}" srcOrd="0" destOrd="0" presId="urn:microsoft.com/office/officeart/2005/8/layout/vList2"/>
    <dgm:cxn modelId="{DA9E03B6-624B-4D13-8897-95560552A646}" type="presParOf" srcId="{2D2BDB29-7C2E-41C2-B97F-65EC86E4B7AF}" destId="{91324416-F105-47C4-ACEE-1B766DB4D9F1}" srcOrd="1" destOrd="0" presId="urn:microsoft.com/office/officeart/2005/8/layout/vList2"/>
    <dgm:cxn modelId="{891F4DA0-D432-4608-A6B1-AC34A9AF3F77}" type="presParOf" srcId="{2D2BDB29-7C2E-41C2-B97F-65EC86E4B7AF}" destId="{0648602F-D504-44AF-B37A-EBF7E6DCA8BE}"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0DA8B5-202F-46ED-81BE-43BFC8D9C3E2}">
      <dsp:nvSpPr>
        <dsp:cNvPr id="0" name=""/>
        <dsp:cNvSpPr/>
      </dsp:nvSpPr>
      <dsp:spPr>
        <a:xfrm>
          <a:off x="0" y="518662"/>
          <a:ext cx="9420224" cy="431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endParaRPr lang="en-GB" sz="1800" kern="1200" dirty="0"/>
        </a:p>
      </dsp:txBody>
      <dsp:txXfrm>
        <a:off x="21075" y="539737"/>
        <a:ext cx="9378074" cy="389580"/>
      </dsp:txXfrm>
    </dsp:sp>
    <dsp:sp modelId="{0648602F-D504-44AF-B37A-EBF7E6DCA8BE}">
      <dsp:nvSpPr>
        <dsp:cNvPr id="0" name=""/>
        <dsp:cNvSpPr/>
      </dsp:nvSpPr>
      <dsp:spPr>
        <a:xfrm>
          <a:off x="0" y="530295"/>
          <a:ext cx="9420224" cy="431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dirty="0"/>
            <a:t>Board and Committee Structure </a:t>
          </a:r>
        </a:p>
      </dsp:txBody>
      <dsp:txXfrm>
        <a:off x="21075" y="551370"/>
        <a:ext cx="9378074" cy="38958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709936" y="1122363"/>
            <a:ext cx="10259616"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709936" y="3602038"/>
            <a:ext cx="10259616"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E34B59E0-EBFA-41F4-AD6F-9DB5A545A325}" type="datetimeFigureOut">
              <a:rPr lang="en-GB" smtClean="0"/>
              <a:t>03/07/2026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B663D2B-71A7-47DD-B026-2B2CAA68F517}" type="slidenum">
              <a:rPr lang="en-GB" smtClean="0"/>
              <a:t>‹#›</a:t>
            </a:fld>
            <a:endParaRPr lang="en-GB" dirty="0"/>
          </a:p>
        </p:txBody>
      </p:sp>
    </p:spTree>
    <p:extLst>
      <p:ext uri="{BB962C8B-B14F-4D97-AF65-F5344CB8AC3E}">
        <p14:creationId xmlns:p14="http://schemas.microsoft.com/office/powerpoint/2010/main" val="427876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E34B59E0-EBFA-41F4-AD6F-9DB5A545A325}" type="datetimeFigureOut">
              <a:rPr lang="en-GB" smtClean="0"/>
              <a:t>03/07/2026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B663D2B-71A7-47DD-B026-2B2CAA68F517}" type="slidenum">
              <a:rPr lang="en-GB" smtClean="0"/>
              <a:t>‹#›</a:t>
            </a:fld>
            <a:endParaRPr lang="en-GB" dirty="0"/>
          </a:p>
        </p:txBody>
      </p:sp>
    </p:spTree>
    <p:extLst>
      <p:ext uri="{BB962C8B-B14F-4D97-AF65-F5344CB8AC3E}">
        <p14:creationId xmlns:p14="http://schemas.microsoft.com/office/powerpoint/2010/main" val="3905048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89383" y="365125"/>
            <a:ext cx="294964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940465" y="365125"/>
            <a:ext cx="86779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E34B59E0-EBFA-41F4-AD6F-9DB5A545A325}" type="datetimeFigureOut">
              <a:rPr lang="en-GB" smtClean="0"/>
              <a:t>03/07/2026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B663D2B-71A7-47DD-B026-2B2CAA68F517}" type="slidenum">
              <a:rPr lang="en-GB" smtClean="0"/>
              <a:t>‹#›</a:t>
            </a:fld>
            <a:endParaRPr lang="en-GB" dirty="0"/>
          </a:p>
        </p:txBody>
      </p:sp>
    </p:spTree>
    <p:extLst>
      <p:ext uri="{BB962C8B-B14F-4D97-AF65-F5344CB8AC3E}">
        <p14:creationId xmlns:p14="http://schemas.microsoft.com/office/powerpoint/2010/main" val="737341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E34B59E0-EBFA-41F4-AD6F-9DB5A545A325}" type="datetimeFigureOut">
              <a:rPr lang="en-GB" smtClean="0"/>
              <a:t>03/07/2026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B663D2B-71A7-47DD-B026-2B2CAA68F517}" type="slidenum">
              <a:rPr lang="en-GB" smtClean="0"/>
              <a:t>‹#›</a:t>
            </a:fld>
            <a:endParaRPr lang="en-GB" dirty="0"/>
          </a:p>
        </p:txBody>
      </p:sp>
    </p:spTree>
    <p:extLst>
      <p:ext uri="{BB962C8B-B14F-4D97-AF65-F5344CB8AC3E}">
        <p14:creationId xmlns:p14="http://schemas.microsoft.com/office/powerpoint/2010/main" val="1597543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33340" y="1709739"/>
            <a:ext cx="11798558"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933340" y="4589464"/>
            <a:ext cx="11798558"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E34B59E0-EBFA-41F4-AD6F-9DB5A545A325}" type="datetimeFigureOut">
              <a:rPr lang="en-GB" smtClean="0"/>
              <a:t>03/07/2026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B663D2B-71A7-47DD-B026-2B2CAA68F517}" type="slidenum">
              <a:rPr lang="en-GB" smtClean="0"/>
              <a:t>‹#›</a:t>
            </a:fld>
            <a:endParaRPr lang="en-GB" dirty="0"/>
          </a:p>
        </p:txBody>
      </p:sp>
    </p:spTree>
    <p:extLst>
      <p:ext uri="{BB962C8B-B14F-4D97-AF65-F5344CB8AC3E}">
        <p14:creationId xmlns:p14="http://schemas.microsoft.com/office/powerpoint/2010/main" val="2924469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940465" y="1825625"/>
            <a:ext cx="5813782"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925241" y="1825625"/>
            <a:ext cx="5813782"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E34B59E0-EBFA-41F4-AD6F-9DB5A545A325}" type="datetimeFigureOut">
              <a:rPr lang="en-GB" smtClean="0"/>
              <a:t>03/07/2026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B663D2B-71A7-47DD-B026-2B2CAA68F517}" type="slidenum">
              <a:rPr lang="en-GB" smtClean="0"/>
              <a:t>‹#›</a:t>
            </a:fld>
            <a:endParaRPr lang="en-GB" dirty="0"/>
          </a:p>
        </p:txBody>
      </p:sp>
    </p:spTree>
    <p:extLst>
      <p:ext uri="{BB962C8B-B14F-4D97-AF65-F5344CB8AC3E}">
        <p14:creationId xmlns:p14="http://schemas.microsoft.com/office/powerpoint/2010/main" val="1441943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2247" y="365126"/>
            <a:ext cx="11798558"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942247" y="1681163"/>
            <a:ext cx="5787064"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942247" y="2505075"/>
            <a:ext cx="5787064"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925241" y="1681163"/>
            <a:ext cx="5815564"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925241" y="2505075"/>
            <a:ext cx="5815564"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E34B59E0-EBFA-41F4-AD6F-9DB5A545A325}" type="datetimeFigureOut">
              <a:rPr lang="en-GB" smtClean="0"/>
              <a:t>03/07/2026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FB663D2B-71A7-47DD-B026-2B2CAA68F517}" type="slidenum">
              <a:rPr lang="en-GB" smtClean="0"/>
              <a:t>‹#›</a:t>
            </a:fld>
            <a:endParaRPr lang="en-GB" dirty="0"/>
          </a:p>
        </p:txBody>
      </p:sp>
    </p:spTree>
    <p:extLst>
      <p:ext uri="{BB962C8B-B14F-4D97-AF65-F5344CB8AC3E}">
        <p14:creationId xmlns:p14="http://schemas.microsoft.com/office/powerpoint/2010/main" val="353727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E34B59E0-EBFA-41F4-AD6F-9DB5A545A325}" type="datetimeFigureOut">
              <a:rPr lang="en-GB" smtClean="0"/>
              <a:t>03/07/2026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FB663D2B-71A7-47DD-B026-2B2CAA68F517}" type="slidenum">
              <a:rPr lang="en-GB" smtClean="0"/>
              <a:t>‹#›</a:t>
            </a:fld>
            <a:endParaRPr lang="en-GB" dirty="0"/>
          </a:p>
        </p:txBody>
      </p:sp>
    </p:spTree>
    <p:extLst>
      <p:ext uri="{BB962C8B-B14F-4D97-AF65-F5344CB8AC3E}">
        <p14:creationId xmlns:p14="http://schemas.microsoft.com/office/powerpoint/2010/main" val="887475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4B59E0-EBFA-41F4-AD6F-9DB5A545A325}" type="datetimeFigureOut">
              <a:rPr lang="en-GB" smtClean="0"/>
              <a:t>03/07/2026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FB663D2B-71A7-47DD-B026-2B2CAA68F517}" type="slidenum">
              <a:rPr lang="en-GB" smtClean="0"/>
              <a:t>‹#›</a:t>
            </a:fld>
            <a:endParaRPr lang="en-GB" dirty="0"/>
          </a:p>
        </p:txBody>
      </p:sp>
    </p:spTree>
    <p:extLst>
      <p:ext uri="{BB962C8B-B14F-4D97-AF65-F5344CB8AC3E}">
        <p14:creationId xmlns:p14="http://schemas.microsoft.com/office/powerpoint/2010/main" val="2636380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42247" y="457200"/>
            <a:ext cx="4411991"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815564" y="987426"/>
            <a:ext cx="692524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942247" y="2057400"/>
            <a:ext cx="4411991"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E34B59E0-EBFA-41F4-AD6F-9DB5A545A325}" type="datetimeFigureOut">
              <a:rPr lang="en-GB" smtClean="0"/>
              <a:t>03/07/2026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B663D2B-71A7-47DD-B026-2B2CAA68F517}" type="slidenum">
              <a:rPr lang="en-GB" smtClean="0"/>
              <a:t>‹#›</a:t>
            </a:fld>
            <a:endParaRPr lang="en-GB" dirty="0"/>
          </a:p>
        </p:txBody>
      </p:sp>
    </p:spTree>
    <p:extLst>
      <p:ext uri="{BB962C8B-B14F-4D97-AF65-F5344CB8AC3E}">
        <p14:creationId xmlns:p14="http://schemas.microsoft.com/office/powerpoint/2010/main" val="1599217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42247" y="457200"/>
            <a:ext cx="4411991"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815564" y="987426"/>
            <a:ext cx="6925241"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a:t>Click icon to add picture</a:t>
            </a:r>
            <a:endParaRPr lang="en-US" dirty="0"/>
          </a:p>
        </p:txBody>
      </p:sp>
      <p:sp>
        <p:nvSpPr>
          <p:cNvPr id="4" name="Text Placeholder 3"/>
          <p:cNvSpPr>
            <a:spLocks noGrp="1"/>
          </p:cNvSpPr>
          <p:nvPr>
            <p:ph type="body" sz="half" idx="2"/>
          </p:nvPr>
        </p:nvSpPr>
        <p:spPr>
          <a:xfrm>
            <a:off x="942247" y="2057400"/>
            <a:ext cx="4411991"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E34B59E0-EBFA-41F4-AD6F-9DB5A545A325}" type="datetimeFigureOut">
              <a:rPr lang="en-GB" smtClean="0"/>
              <a:t>03/07/2026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B663D2B-71A7-47DD-B026-2B2CAA68F517}" type="slidenum">
              <a:rPr lang="en-GB" smtClean="0"/>
              <a:t>‹#›</a:t>
            </a:fld>
            <a:endParaRPr lang="en-GB" dirty="0"/>
          </a:p>
        </p:txBody>
      </p:sp>
    </p:spTree>
    <p:extLst>
      <p:ext uri="{BB962C8B-B14F-4D97-AF65-F5344CB8AC3E}">
        <p14:creationId xmlns:p14="http://schemas.microsoft.com/office/powerpoint/2010/main" val="1784335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40465" y="365126"/>
            <a:ext cx="11798558"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940465" y="1825625"/>
            <a:ext cx="11798558"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940465" y="6356351"/>
            <a:ext cx="3077885"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4B59E0-EBFA-41F4-AD6F-9DB5A545A325}" type="datetimeFigureOut">
              <a:rPr lang="en-GB" smtClean="0"/>
              <a:t>03/07/2026</a:t>
            </a:fld>
            <a:endParaRPr lang="en-GB" dirty="0"/>
          </a:p>
        </p:txBody>
      </p:sp>
      <p:sp>
        <p:nvSpPr>
          <p:cNvPr id="5" name="Footer Placeholder 4"/>
          <p:cNvSpPr>
            <a:spLocks noGrp="1"/>
          </p:cNvSpPr>
          <p:nvPr>
            <p:ph type="ftr" sz="quarter" idx="3"/>
          </p:nvPr>
        </p:nvSpPr>
        <p:spPr>
          <a:xfrm>
            <a:off x="4531331" y="6356351"/>
            <a:ext cx="461682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9661138" y="6356351"/>
            <a:ext cx="3077885"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663D2B-71A7-47DD-B026-2B2CAA68F517}" type="slidenum">
              <a:rPr lang="en-GB" smtClean="0"/>
              <a:t>‹#›</a:t>
            </a:fld>
            <a:endParaRPr lang="en-GB" dirty="0"/>
          </a:p>
        </p:txBody>
      </p:sp>
    </p:spTree>
    <p:extLst>
      <p:ext uri="{BB962C8B-B14F-4D97-AF65-F5344CB8AC3E}">
        <p14:creationId xmlns:p14="http://schemas.microsoft.com/office/powerpoint/2010/main" val="21466090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Diagram 12">
            <a:extLst>
              <a:ext uri="{FF2B5EF4-FFF2-40B4-BE49-F238E27FC236}">
                <a16:creationId xmlns:a16="http://schemas.microsoft.com/office/drawing/2014/main" id="{61C04AC1-91A5-012D-21BF-325CD649EC7F}"/>
              </a:ext>
            </a:extLst>
          </p:cNvPr>
          <p:cNvGraphicFramePr/>
          <p:nvPr>
            <p:extLst>
              <p:ext uri="{D42A27DB-BD31-4B8C-83A1-F6EECF244321}">
                <p14:modId xmlns:p14="http://schemas.microsoft.com/office/powerpoint/2010/main" val="3622704832"/>
              </p:ext>
            </p:extLst>
          </p:nvPr>
        </p:nvGraphicFramePr>
        <p:xfrm>
          <a:off x="1934968" y="121186"/>
          <a:ext cx="9420224" cy="9620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27" name="Picture 3">
            <a:extLst>
              <a:ext uri="{FF2B5EF4-FFF2-40B4-BE49-F238E27FC236}">
                <a16:creationId xmlns:a16="http://schemas.microsoft.com/office/drawing/2014/main" id="{9E74C57A-B2E9-E53B-2BE9-1266C0428C3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687969" y="107300"/>
            <a:ext cx="998536" cy="70720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9" name="TextBox 8">
            <a:extLst>
              <a:ext uri="{FF2B5EF4-FFF2-40B4-BE49-F238E27FC236}">
                <a16:creationId xmlns:a16="http://schemas.microsoft.com/office/drawing/2014/main" id="{E1E84F90-5CD8-6C1F-44BB-676EEAD505EB}"/>
              </a:ext>
            </a:extLst>
          </p:cNvPr>
          <p:cNvSpPr txBox="1"/>
          <p:nvPr/>
        </p:nvSpPr>
        <p:spPr>
          <a:xfrm>
            <a:off x="4105965" y="1170370"/>
            <a:ext cx="4865686" cy="1067536"/>
          </a:xfrm>
          <a:prstGeom prst="rect">
            <a:avLst/>
          </a:prstGeom>
          <a:noFill/>
          <a:ln>
            <a:solidFill>
              <a:schemeClr val="tx1"/>
            </a:solidFill>
          </a:ln>
        </p:spPr>
        <p:txBody>
          <a:bodyPr wrap="square" rtlCol="0">
            <a:spAutoFit/>
          </a:bodyPr>
          <a:lstStyle/>
          <a:p>
            <a:pPr algn="ctr">
              <a:lnSpc>
                <a:spcPct val="93000"/>
              </a:lnSpc>
            </a:pPr>
            <a:r>
              <a:rPr lang="en-GB" sz="900" b="1" kern="1400" dirty="0">
                <a:solidFill>
                  <a:srgbClr val="000000"/>
                </a:solidFill>
                <a:latin typeface="Arial" panose="020B0604020202020204" pitchFamily="34" charset="0"/>
              </a:rPr>
              <a:t>Acting Chair: Helen Thomson DL </a:t>
            </a:r>
            <a:endParaRPr lang="en-GB" sz="900" b="1" kern="1400" dirty="0">
              <a:solidFill>
                <a:srgbClr val="000000"/>
              </a:solidFill>
              <a:latin typeface="Calibri" panose="020F0502020204030204" pitchFamily="34" charset="0"/>
            </a:endParaRPr>
          </a:p>
          <a:p>
            <a:pPr marL="36000">
              <a:spcBef>
                <a:spcPts val="600"/>
              </a:spcBef>
            </a:pPr>
            <a:r>
              <a:rPr lang="en-GB" sz="800" kern="1400" dirty="0">
                <a:solidFill>
                  <a:srgbClr val="000000"/>
                </a:solidFill>
                <a:latin typeface="Arial" panose="020B0604020202020204" pitchFamily="34" charset="0"/>
                <a:cs typeface="Arial" panose="020B0604020202020204" pitchFamily="34" charset="0"/>
              </a:rPr>
              <a:t>The Board of Leeds Community Healthcare NHS Trust leads the organisation. The Board will set the  tone and will establish the vision, values, culture and strategic direction and will: Formulate strategy</a:t>
            </a:r>
          </a:p>
          <a:p>
            <a:pPr marL="36000" indent="-359994">
              <a:spcBef>
                <a:spcPts val="600"/>
              </a:spcBef>
            </a:pPr>
            <a:r>
              <a:rPr lang="en-GB" sz="800" kern="1400" dirty="0">
                <a:solidFill>
                  <a:srgbClr val="000000"/>
                </a:solidFill>
                <a:latin typeface="Arial" panose="020B0604020202020204" pitchFamily="34" charset="0"/>
                <a:cs typeface="Arial" panose="020B0604020202020204" pitchFamily="34" charset="0"/>
              </a:rPr>
              <a:t> Ensure accountability for the delivery of strategy and seek assurances that systems of control are robust and reliable.</a:t>
            </a:r>
          </a:p>
          <a:p>
            <a:pPr marL="36000" indent="-359994">
              <a:spcBef>
                <a:spcPts val="600"/>
              </a:spcBef>
            </a:pPr>
            <a:r>
              <a:rPr lang="en-GB" sz="800" kern="1400" dirty="0">
                <a:solidFill>
                  <a:srgbClr val="000000"/>
                </a:solidFill>
                <a:latin typeface="Arial" panose="020B0604020202020204" pitchFamily="34" charset="0"/>
                <a:cs typeface="Arial" panose="020B0604020202020204" pitchFamily="34" charset="0"/>
              </a:rPr>
              <a:t>Shape a positive culture for the Board and Trust</a:t>
            </a:r>
          </a:p>
        </p:txBody>
      </p:sp>
      <p:sp>
        <p:nvSpPr>
          <p:cNvPr id="15" name="TextBox 14">
            <a:extLst>
              <a:ext uri="{FF2B5EF4-FFF2-40B4-BE49-F238E27FC236}">
                <a16:creationId xmlns:a16="http://schemas.microsoft.com/office/drawing/2014/main" id="{75235101-7EF7-D6C0-CA20-5DBC00A3F0ED}"/>
              </a:ext>
            </a:extLst>
          </p:cNvPr>
          <p:cNvSpPr txBox="1"/>
          <p:nvPr/>
        </p:nvSpPr>
        <p:spPr>
          <a:xfrm>
            <a:off x="630390" y="3392218"/>
            <a:ext cx="1334980" cy="246221"/>
          </a:xfrm>
          <a:prstGeom prst="rect">
            <a:avLst/>
          </a:prstGeom>
          <a:solidFill>
            <a:schemeClr val="accent1">
              <a:lumMod val="60000"/>
              <a:lumOff val="40000"/>
            </a:schemeClr>
          </a:solidFill>
          <a:ln>
            <a:solidFill>
              <a:schemeClr val="tx1"/>
            </a:solidFill>
          </a:ln>
        </p:spPr>
        <p:txBody>
          <a:bodyPr wrap="square" rtlCol="0">
            <a:spAutoFit/>
          </a:bodyPr>
          <a:lstStyle/>
          <a:p>
            <a:r>
              <a:rPr lang="en-GB" sz="1000" b="1" dirty="0"/>
              <a:t>Audit Committee</a:t>
            </a:r>
            <a:r>
              <a:rPr lang="en-GB" sz="1000" dirty="0"/>
              <a:t> </a:t>
            </a:r>
          </a:p>
        </p:txBody>
      </p:sp>
      <p:sp>
        <p:nvSpPr>
          <p:cNvPr id="16" name="TextBox 15">
            <a:extLst>
              <a:ext uri="{FF2B5EF4-FFF2-40B4-BE49-F238E27FC236}">
                <a16:creationId xmlns:a16="http://schemas.microsoft.com/office/drawing/2014/main" id="{AF68FD5A-0DE7-7221-7F56-3F9E5FC4C4B1}"/>
              </a:ext>
            </a:extLst>
          </p:cNvPr>
          <p:cNvSpPr txBox="1"/>
          <p:nvPr/>
        </p:nvSpPr>
        <p:spPr>
          <a:xfrm>
            <a:off x="2117770" y="3429486"/>
            <a:ext cx="1663091" cy="246221"/>
          </a:xfrm>
          <a:prstGeom prst="rect">
            <a:avLst/>
          </a:prstGeom>
          <a:solidFill>
            <a:schemeClr val="accent1">
              <a:lumMod val="60000"/>
              <a:lumOff val="40000"/>
            </a:schemeClr>
          </a:solidFill>
          <a:ln>
            <a:solidFill>
              <a:schemeClr val="tx1"/>
            </a:solidFill>
          </a:ln>
        </p:spPr>
        <p:txBody>
          <a:bodyPr wrap="square" rtlCol="0">
            <a:spAutoFit/>
          </a:bodyPr>
          <a:lstStyle/>
          <a:p>
            <a:r>
              <a:rPr lang="en-GB" sz="1000" b="1" dirty="0"/>
              <a:t>Quality Committee</a:t>
            </a:r>
            <a:r>
              <a:rPr lang="en-GB" sz="1000" dirty="0"/>
              <a:t> </a:t>
            </a:r>
          </a:p>
        </p:txBody>
      </p:sp>
      <p:sp>
        <p:nvSpPr>
          <p:cNvPr id="17" name="TextBox 16">
            <a:extLst>
              <a:ext uri="{FF2B5EF4-FFF2-40B4-BE49-F238E27FC236}">
                <a16:creationId xmlns:a16="http://schemas.microsoft.com/office/drawing/2014/main" id="{F2F0D62F-1633-9213-1149-5BAD54E1B86E}"/>
              </a:ext>
            </a:extLst>
          </p:cNvPr>
          <p:cNvSpPr txBox="1"/>
          <p:nvPr/>
        </p:nvSpPr>
        <p:spPr>
          <a:xfrm>
            <a:off x="5894309" y="3492168"/>
            <a:ext cx="1559821" cy="400110"/>
          </a:xfrm>
          <a:prstGeom prst="rect">
            <a:avLst/>
          </a:prstGeom>
          <a:solidFill>
            <a:schemeClr val="accent1">
              <a:lumMod val="60000"/>
              <a:lumOff val="40000"/>
            </a:schemeClr>
          </a:solidFill>
          <a:ln>
            <a:solidFill>
              <a:schemeClr val="tx1"/>
            </a:solidFill>
          </a:ln>
        </p:spPr>
        <p:txBody>
          <a:bodyPr wrap="square" rtlCol="0">
            <a:spAutoFit/>
          </a:bodyPr>
          <a:lstStyle/>
          <a:p>
            <a:r>
              <a:rPr lang="en-GB" sz="900" b="1" dirty="0"/>
              <a:t>People and </a:t>
            </a:r>
            <a:r>
              <a:rPr lang="en-GB" sz="1000" b="1" dirty="0"/>
              <a:t>Culture Committee  </a:t>
            </a:r>
            <a:r>
              <a:rPr lang="en-GB" sz="900" dirty="0"/>
              <a:t> </a:t>
            </a:r>
          </a:p>
        </p:txBody>
      </p:sp>
      <p:sp>
        <p:nvSpPr>
          <p:cNvPr id="18" name="TextBox 17">
            <a:extLst>
              <a:ext uri="{FF2B5EF4-FFF2-40B4-BE49-F238E27FC236}">
                <a16:creationId xmlns:a16="http://schemas.microsoft.com/office/drawing/2014/main" id="{14548A94-6742-85C1-E50E-FEB6C122C456}"/>
              </a:ext>
            </a:extLst>
          </p:cNvPr>
          <p:cNvSpPr txBox="1"/>
          <p:nvPr/>
        </p:nvSpPr>
        <p:spPr>
          <a:xfrm>
            <a:off x="7855358" y="3483347"/>
            <a:ext cx="1623940" cy="384721"/>
          </a:xfrm>
          <a:prstGeom prst="rect">
            <a:avLst/>
          </a:prstGeom>
          <a:solidFill>
            <a:schemeClr val="accent1">
              <a:lumMod val="60000"/>
              <a:lumOff val="40000"/>
            </a:schemeClr>
          </a:solidFill>
          <a:ln>
            <a:solidFill>
              <a:schemeClr val="tx1"/>
            </a:solidFill>
          </a:ln>
        </p:spPr>
        <p:txBody>
          <a:bodyPr wrap="square" rtlCol="0">
            <a:spAutoFit/>
          </a:bodyPr>
          <a:lstStyle/>
          <a:p>
            <a:r>
              <a:rPr lang="en-GB" sz="900" b="1" dirty="0"/>
              <a:t>Nominations and </a:t>
            </a:r>
            <a:r>
              <a:rPr lang="en-GB" sz="1000" b="1" dirty="0"/>
              <a:t>Remuneration</a:t>
            </a:r>
            <a:r>
              <a:rPr lang="en-GB" sz="900" b="1" dirty="0"/>
              <a:t> Committee</a:t>
            </a:r>
            <a:r>
              <a:rPr lang="en-GB" sz="900" dirty="0"/>
              <a:t> </a:t>
            </a:r>
          </a:p>
        </p:txBody>
      </p:sp>
      <p:sp>
        <p:nvSpPr>
          <p:cNvPr id="19" name="TextBox 18">
            <a:extLst>
              <a:ext uri="{FF2B5EF4-FFF2-40B4-BE49-F238E27FC236}">
                <a16:creationId xmlns:a16="http://schemas.microsoft.com/office/drawing/2014/main" id="{DB7C80B7-316A-5001-D21F-265965F7C1B9}"/>
              </a:ext>
            </a:extLst>
          </p:cNvPr>
          <p:cNvSpPr txBox="1"/>
          <p:nvPr/>
        </p:nvSpPr>
        <p:spPr>
          <a:xfrm>
            <a:off x="10141318" y="3488228"/>
            <a:ext cx="1889127" cy="246221"/>
          </a:xfrm>
          <a:prstGeom prst="rect">
            <a:avLst/>
          </a:prstGeom>
          <a:solidFill>
            <a:schemeClr val="accent1">
              <a:lumMod val="60000"/>
              <a:lumOff val="40000"/>
            </a:schemeClr>
          </a:solidFill>
          <a:ln>
            <a:solidFill>
              <a:schemeClr val="tx1"/>
            </a:solidFill>
          </a:ln>
        </p:spPr>
        <p:txBody>
          <a:bodyPr wrap="square" rtlCol="0">
            <a:spAutoFit/>
          </a:bodyPr>
          <a:lstStyle/>
          <a:p>
            <a:r>
              <a:rPr lang="en-GB" sz="900" b="1" dirty="0"/>
              <a:t>Charitable Funds </a:t>
            </a:r>
            <a:r>
              <a:rPr lang="en-GB" sz="1000" b="1" dirty="0"/>
              <a:t>Committee</a:t>
            </a:r>
            <a:r>
              <a:rPr lang="en-GB" sz="900" dirty="0"/>
              <a:t> </a:t>
            </a:r>
          </a:p>
        </p:txBody>
      </p:sp>
      <p:cxnSp>
        <p:nvCxnSpPr>
          <p:cNvPr id="1033" name="Straight Connector 1032">
            <a:extLst>
              <a:ext uri="{FF2B5EF4-FFF2-40B4-BE49-F238E27FC236}">
                <a16:creationId xmlns:a16="http://schemas.microsoft.com/office/drawing/2014/main" id="{6978EA4E-45E4-85C8-F1FA-6F738BD6C354}"/>
              </a:ext>
            </a:extLst>
          </p:cNvPr>
          <p:cNvCxnSpPr/>
          <p:nvPr/>
        </p:nvCxnSpPr>
        <p:spPr>
          <a:xfrm>
            <a:off x="6906419" y="3352800"/>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1153" name="Arrow: Down 1152">
            <a:extLst>
              <a:ext uri="{FF2B5EF4-FFF2-40B4-BE49-F238E27FC236}">
                <a16:creationId xmlns:a16="http://schemas.microsoft.com/office/drawing/2014/main" id="{A43BF45B-15B8-67AA-6305-5D01D56B0B96}"/>
              </a:ext>
            </a:extLst>
          </p:cNvPr>
          <p:cNvSpPr/>
          <p:nvPr/>
        </p:nvSpPr>
        <p:spPr>
          <a:xfrm>
            <a:off x="4133706" y="2732332"/>
            <a:ext cx="4810205" cy="723100"/>
          </a:xfrm>
          <a:prstGeom prst="downArrow">
            <a:avLst>
              <a:gd name="adj1" fmla="val 100000"/>
              <a:gd name="adj2" fmla="val 89719"/>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56" name="TextBox 1155">
            <a:extLst>
              <a:ext uri="{FF2B5EF4-FFF2-40B4-BE49-F238E27FC236}">
                <a16:creationId xmlns:a16="http://schemas.microsoft.com/office/drawing/2014/main" id="{8628731E-21A3-F4F1-26B8-A235716ADAB0}"/>
              </a:ext>
            </a:extLst>
          </p:cNvPr>
          <p:cNvSpPr txBox="1"/>
          <p:nvPr/>
        </p:nvSpPr>
        <p:spPr>
          <a:xfrm>
            <a:off x="630390" y="3934225"/>
            <a:ext cx="1273508" cy="1466555"/>
          </a:xfrm>
          <a:prstGeom prst="rect">
            <a:avLst/>
          </a:prstGeom>
          <a:noFill/>
          <a:ln>
            <a:solidFill>
              <a:schemeClr val="tx1"/>
            </a:solidFill>
          </a:ln>
        </p:spPr>
        <p:txBody>
          <a:bodyPr wrap="square" rtlCol="0">
            <a:spAutoFit/>
          </a:bodyPr>
          <a:lstStyle/>
          <a:p>
            <a:pPr>
              <a:lnSpc>
                <a:spcPct val="93000"/>
              </a:lnSpc>
            </a:pPr>
            <a:r>
              <a:rPr lang="en-GB" sz="800" b="1" kern="1400" dirty="0">
                <a:solidFill>
                  <a:srgbClr val="000000"/>
                </a:solidFill>
                <a:latin typeface="Arial" panose="020B0604020202020204" pitchFamily="34" charset="0"/>
              </a:rPr>
              <a:t>Chair:   Khalil Rehman</a:t>
            </a:r>
            <a:endParaRPr lang="en-GB" sz="800" kern="1400" dirty="0">
              <a:solidFill>
                <a:srgbClr val="000000"/>
              </a:solidFill>
              <a:latin typeface="Calibri" panose="020F0502020204030204" pitchFamily="34" charset="0"/>
            </a:endParaRPr>
          </a:p>
          <a:p>
            <a:pPr>
              <a:lnSpc>
                <a:spcPct val="93000"/>
              </a:lnSpc>
            </a:pPr>
            <a:r>
              <a:rPr lang="en-GB" sz="800" kern="1400" dirty="0">
                <a:solidFill>
                  <a:srgbClr val="000000"/>
                </a:solidFill>
                <a:latin typeface="Arial" panose="020B0604020202020204" pitchFamily="34" charset="0"/>
              </a:rPr>
              <a:t> </a:t>
            </a:r>
            <a:endParaRPr lang="en-GB" sz="800" kern="1400" dirty="0">
              <a:solidFill>
                <a:srgbClr val="000000"/>
              </a:solidFill>
              <a:latin typeface="Calibri" panose="020F0502020204030204" pitchFamily="34" charset="0"/>
            </a:endParaRPr>
          </a:p>
          <a:p>
            <a:pPr>
              <a:lnSpc>
                <a:spcPct val="93000"/>
              </a:lnSpc>
            </a:pPr>
            <a:r>
              <a:rPr lang="en-GB" sz="800" b="1" kern="1400" dirty="0">
                <a:solidFill>
                  <a:srgbClr val="000000"/>
                </a:solidFill>
                <a:latin typeface="Arial" panose="020B0604020202020204" pitchFamily="34" charset="0"/>
              </a:rPr>
              <a:t>Remit:</a:t>
            </a:r>
            <a:endParaRPr lang="en-GB" sz="800" kern="1400" dirty="0">
              <a:solidFill>
                <a:srgbClr val="000000"/>
              </a:solidFill>
              <a:latin typeface="Calibri" panose="020F0502020204030204" pitchFamily="34" charset="0"/>
            </a:endParaRPr>
          </a:p>
          <a:p>
            <a:pPr>
              <a:lnSpc>
                <a:spcPct val="93000"/>
              </a:lnSpc>
            </a:pPr>
            <a:r>
              <a:rPr lang="en-GB" sz="800" kern="1400" dirty="0">
                <a:solidFill>
                  <a:srgbClr val="000000"/>
                </a:solidFill>
                <a:latin typeface="Arial" panose="020B0604020202020204" pitchFamily="34" charset="0"/>
              </a:rPr>
              <a:t>To provide assurance to the Board about the effectiveness of systems for integrated               governance, risk management and internal control across the organisation’s activities.</a:t>
            </a:r>
            <a:endParaRPr lang="en-GB" sz="800" kern="1400" dirty="0">
              <a:solidFill>
                <a:srgbClr val="000000"/>
              </a:solidFill>
              <a:latin typeface="Calibri" panose="020F0502020204030204" pitchFamily="34" charset="0"/>
            </a:endParaRPr>
          </a:p>
        </p:txBody>
      </p:sp>
      <p:sp>
        <p:nvSpPr>
          <p:cNvPr id="1157" name="TextBox 1156">
            <a:extLst>
              <a:ext uri="{FF2B5EF4-FFF2-40B4-BE49-F238E27FC236}">
                <a16:creationId xmlns:a16="http://schemas.microsoft.com/office/drawing/2014/main" id="{AB15E2A5-5874-65EA-FF3E-1C2DFC2C466B}"/>
              </a:ext>
            </a:extLst>
          </p:cNvPr>
          <p:cNvSpPr txBox="1"/>
          <p:nvPr/>
        </p:nvSpPr>
        <p:spPr>
          <a:xfrm>
            <a:off x="2117770" y="3934226"/>
            <a:ext cx="1663091" cy="1466555"/>
          </a:xfrm>
          <a:prstGeom prst="rect">
            <a:avLst/>
          </a:prstGeom>
          <a:noFill/>
          <a:ln>
            <a:solidFill>
              <a:schemeClr val="tx1"/>
            </a:solidFill>
          </a:ln>
        </p:spPr>
        <p:txBody>
          <a:bodyPr wrap="square" rtlCol="0">
            <a:spAutoFit/>
          </a:bodyPr>
          <a:lstStyle/>
          <a:p>
            <a:pPr>
              <a:lnSpc>
                <a:spcPct val="93000"/>
              </a:lnSpc>
            </a:pPr>
            <a:r>
              <a:rPr lang="en-GB" sz="800" b="1" kern="1400" dirty="0">
                <a:solidFill>
                  <a:srgbClr val="000000"/>
                </a:solidFill>
                <a:latin typeface="Arial" panose="020B0604020202020204" pitchFamily="34" charset="0"/>
                <a:cs typeface="Arial" panose="020B0604020202020204" pitchFamily="34" charset="0"/>
              </a:rPr>
              <a:t>Chair: Alison Lowe OBE  </a:t>
            </a:r>
            <a:endParaRPr lang="en-GB" sz="800" kern="1400" dirty="0">
              <a:solidFill>
                <a:srgbClr val="000000"/>
              </a:solidFill>
              <a:latin typeface="Arial" panose="020B0604020202020204" pitchFamily="34" charset="0"/>
              <a:cs typeface="Arial" panose="020B0604020202020204" pitchFamily="34" charset="0"/>
            </a:endParaRPr>
          </a:p>
          <a:p>
            <a:pPr>
              <a:lnSpc>
                <a:spcPct val="93000"/>
              </a:lnSpc>
            </a:pPr>
            <a:r>
              <a:rPr lang="en-GB" sz="800" kern="1400" dirty="0">
                <a:solidFill>
                  <a:srgbClr val="000000"/>
                </a:solidFill>
                <a:latin typeface="Arial" panose="020B0604020202020204" pitchFamily="34" charset="0"/>
                <a:cs typeface="Arial" panose="020B0604020202020204" pitchFamily="34" charset="0"/>
              </a:rPr>
              <a:t> </a:t>
            </a:r>
          </a:p>
          <a:p>
            <a:pPr>
              <a:lnSpc>
                <a:spcPct val="93000"/>
              </a:lnSpc>
            </a:pPr>
            <a:r>
              <a:rPr lang="en-GB" sz="800" b="1" kern="1400" dirty="0">
                <a:solidFill>
                  <a:srgbClr val="000000"/>
                </a:solidFill>
                <a:latin typeface="Arial" panose="020B0604020202020204" pitchFamily="34" charset="0"/>
                <a:cs typeface="Arial" panose="020B0604020202020204" pitchFamily="34" charset="0"/>
              </a:rPr>
              <a:t>Remit:</a:t>
            </a:r>
            <a:endParaRPr lang="en-GB" sz="800" kern="1400" dirty="0">
              <a:solidFill>
                <a:srgbClr val="000000"/>
              </a:solidFill>
              <a:latin typeface="Arial" panose="020B0604020202020204" pitchFamily="34" charset="0"/>
              <a:cs typeface="Arial" panose="020B0604020202020204" pitchFamily="34" charset="0"/>
            </a:endParaRPr>
          </a:p>
          <a:p>
            <a:pPr>
              <a:lnSpc>
                <a:spcPct val="93000"/>
              </a:lnSpc>
            </a:pPr>
            <a:r>
              <a:rPr lang="en-GB" sz="800" kern="1400" dirty="0">
                <a:solidFill>
                  <a:srgbClr val="000000"/>
                </a:solidFill>
                <a:latin typeface="Arial" panose="020B0604020202020204" pitchFamily="34" charset="0"/>
                <a:cs typeface="Arial" panose="020B0604020202020204" pitchFamily="34" charset="0"/>
              </a:rPr>
              <a:t>To promote quality, safety and excellence in patient care and provide assurance to the Board that high standards of care are provided by the Trust and in particular that adequate and appropriate governance structures, processes and  controls are in place.</a:t>
            </a:r>
          </a:p>
        </p:txBody>
      </p:sp>
      <p:sp>
        <p:nvSpPr>
          <p:cNvPr id="1158" name="TextBox 1157">
            <a:extLst>
              <a:ext uri="{FF2B5EF4-FFF2-40B4-BE49-F238E27FC236}">
                <a16:creationId xmlns:a16="http://schemas.microsoft.com/office/drawing/2014/main" id="{96B9A735-4A89-A6E0-DBE3-3AA68B63601B}"/>
              </a:ext>
            </a:extLst>
          </p:cNvPr>
          <p:cNvSpPr txBox="1"/>
          <p:nvPr/>
        </p:nvSpPr>
        <p:spPr>
          <a:xfrm flipH="1">
            <a:off x="3895776" y="3946447"/>
            <a:ext cx="1578564" cy="1466555"/>
          </a:xfrm>
          <a:prstGeom prst="rect">
            <a:avLst/>
          </a:prstGeom>
          <a:noFill/>
          <a:ln>
            <a:solidFill>
              <a:schemeClr val="tx1"/>
            </a:solidFill>
          </a:ln>
        </p:spPr>
        <p:txBody>
          <a:bodyPr wrap="square" rtlCol="0">
            <a:spAutoFit/>
          </a:bodyPr>
          <a:lstStyle/>
          <a:p>
            <a:pPr>
              <a:lnSpc>
                <a:spcPct val="93000"/>
              </a:lnSpc>
            </a:pPr>
            <a:r>
              <a:rPr lang="en-GB" sz="800" b="1" kern="1400" dirty="0">
                <a:solidFill>
                  <a:srgbClr val="000000"/>
                </a:solidFill>
                <a:latin typeface="Arial" panose="020B0604020202020204" pitchFamily="34" charset="0"/>
                <a:cs typeface="Arial" panose="020B0604020202020204" pitchFamily="34" charset="0"/>
              </a:rPr>
              <a:t>Chair:  Lynne Mellor </a:t>
            </a:r>
          </a:p>
          <a:p>
            <a:pPr>
              <a:lnSpc>
                <a:spcPct val="93000"/>
              </a:lnSpc>
            </a:pPr>
            <a:endParaRPr lang="en-GB" sz="800" kern="1400" dirty="0">
              <a:solidFill>
                <a:srgbClr val="000000"/>
              </a:solidFill>
              <a:latin typeface="Arial" panose="020B0604020202020204" pitchFamily="34" charset="0"/>
              <a:cs typeface="Arial" panose="020B0604020202020204" pitchFamily="34" charset="0"/>
            </a:endParaRPr>
          </a:p>
          <a:p>
            <a:pPr>
              <a:lnSpc>
                <a:spcPct val="93000"/>
              </a:lnSpc>
            </a:pPr>
            <a:r>
              <a:rPr lang="en-GB" sz="800" b="1" kern="1400" dirty="0">
                <a:solidFill>
                  <a:srgbClr val="000000"/>
                </a:solidFill>
                <a:latin typeface="Arial" panose="020B0604020202020204" pitchFamily="34" charset="0"/>
                <a:cs typeface="Arial" panose="020B0604020202020204" pitchFamily="34" charset="0"/>
              </a:rPr>
              <a:t>Remit:</a:t>
            </a:r>
            <a:endParaRPr lang="en-GB" sz="800" kern="1400" dirty="0">
              <a:solidFill>
                <a:srgbClr val="000000"/>
              </a:solidFill>
              <a:latin typeface="Arial" panose="020B0604020202020204" pitchFamily="34" charset="0"/>
              <a:cs typeface="Arial" panose="020B0604020202020204" pitchFamily="34" charset="0"/>
            </a:endParaRPr>
          </a:p>
          <a:p>
            <a:pPr>
              <a:lnSpc>
                <a:spcPct val="93000"/>
              </a:lnSpc>
            </a:pPr>
            <a:r>
              <a:rPr lang="en-GB" sz="800" kern="1400" dirty="0">
                <a:solidFill>
                  <a:srgbClr val="000000"/>
                </a:solidFill>
                <a:latin typeface="Arial" panose="020B0604020202020204" pitchFamily="34" charset="0"/>
                <a:cs typeface="Arial" panose="020B0604020202020204" pitchFamily="34" charset="0"/>
              </a:rPr>
              <a:t>To provide assurance to the Board on financial, workforce and  performance management                processes including monitoring performance against business plans and oversight of business                     developments.</a:t>
            </a:r>
          </a:p>
        </p:txBody>
      </p:sp>
      <p:sp>
        <p:nvSpPr>
          <p:cNvPr id="1159" name="TextBox 1158">
            <a:extLst>
              <a:ext uri="{FF2B5EF4-FFF2-40B4-BE49-F238E27FC236}">
                <a16:creationId xmlns:a16="http://schemas.microsoft.com/office/drawing/2014/main" id="{4A9A3375-90C6-37C5-3C15-490F0D857F26}"/>
              </a:ext>
            </a:extLst>
          </p:cNvPr>
          <p:cNvSpPr txBox="1"/>
          <p:nvPr/>
        </p:nvSpPr>
        <p:spPr>
          <a:xfrm>
            <a:off x="5881805" y="4007985"/>
            <a:ext cx="1559821" cy="1412181"/>
          </a:xfrm>
          <a:prstGeom prst="rect">
            <a:avLst/>
          </a:prstGeom>
          <a:noFill/>
          <a:ln>
            <a:solidFill>
              <a:schemeClr val="tx1"/>
            </a:solidFill>
          </a:ln>
        </p:spPr>
        <p:txBody>
          <a:bodyPr wrap="square" rtlCol="0">
            <a:spAutoFit/>
          </a:bodyPr>
          <a:lstStyle/>
          <a:p>
            <a:pPr>
              <a:lnSpc>
                <a:spcPct val="93000"/>
              </a:lnSpc>
            </a:pPr>
            <a:r>
              <a:rPr lang="en-GB" sz="800" b="1" kern="1400" dirty="0">
                <a:solidFill>
                  <a:srgbClr val="000000"/>
                </a:solidFill>
                <a:latin typeface="Arial" panose="020B0604020202020204" pitchFamily="34" charset="0"/>
                <a:cs typeface="Arial" panose="020B0604020202020204" pitchFamily="34" charset="0"/>
              </a:rPr>
              <a:t>Chair:   Rachel Booth</a:t>
            </a:r>
            <a:endParaRPr lang="en-GB" sz="800" kern="1400" dirty="0">
              <a:solidFill>
                <a:srgbClr val="000000"/>
              </a:solidFill>
              <a:latin typeface="Arial" panose="020B0604020202020204" pitchFamily="34" charset="0"/>
              <a:cs typeface="Arial" panose="020B0604020202020204" pitchFamily="34" charset="0"/>
            </a:endParaRPr>
          </a:p>
          <a:p>
            <a:pPr>
              <a:lnSpc>
                <a:spcPct val="93000"/>
              </a:lnSpc>
            </a:pPr>
            <a:r>
              <a:rPr lang="en-GB" sz="800" kern="1400" dirty="0">
                <a:solidFill>
                  <a:srgbClr val="000000"/>
                </a:solidFill>
                <a:latin typeface="Arial" panose="020B0604020202020204" pitchFamily="34" charset="0"/>
                <a:cs typeface="Arial" panose="020B0604020202020204" pitchFamily="34" charset="0"/>
              </a:rPr>
              <a:t> </a:t>
            </a:r>
          </a:p>
          <a:p>
            <a:pPr>
              <a:lnSpc>
                <a:spcPct val="93000"/>
              </a:lnSpc>
            </a:pPr>
            <a:r>
              <a:rPr lang="en-GB" sz="800" b="1" kern="1400" dirty="0">
                <a:solidFill>
                  <a:srgbClr val="000000"/>
                </a:solidFill>
                <a:latin typeface="Arial" panose="020B0604020202020204" pitchFamily="34" charset="0"/>
                <a:cs typeface="Arial" panose="020B0604020202020204" pitchFamily="34" charset="0"/>
              </a:rPr>
              <a:t>Remit:</a:t>
            </a:r>
          </a:p>
          <a:p>
            <a:pPr lvl="0"/>
            <a:r>
              <a:rPr lang="en-GB" sz="800" dirty="0">
                <a:latin typeface="Arial" panose="020B0604020202020204" pitchFamily="34" charset="0"/>
                <a:cs typeface="Arial" panose="020B0604020202020204" pitchFamily="34" charset="0"/>
              </a:rPr>
              <a:t>To Promote best practice in workforce culture, HR, learning and development and leadership and help to identify priorities and risks on a continuing basis.</a:t>
            </a:r>
          </a:p>
          <a:p>
            <a:r>
              <a:rPr lang="en-GB" sz="800" dirty="0">
                <a:latin typeface="Arial" panose="020B0604020202020204" pitchFamily="34" charset="0"/>
                <a:cs typeface="Arial" panose="020B0604020202020204" pitchFamily="34" charset="0"/>
              </a:rPr>
              <a:t> </a:t>
            </a:r>
            <a:endParaRPr lang="en-GB" sz="800" kern="1400" dirty="0">
              <a:solidFill>
                <a:srgbClr val="000000"/>
              </a:solidFill>
              <a:cs typeface="Arial" panose="020B0604020202020204" pitchFamily="34" charset="0"/>
            </a:endParaRPr>
          </a:p>
          <a:p>
            <a:pPr>
              <a:lnSpc>
                <a:spcPct val="93000"/>
              </a:lnSpc>
            </a:pPr>
            <a:endParaRPr lang="en-GB" sz="800" kern="1400" dirty="0">
              <a:solidFill>
                <a:srgbClr val="000000"/>
              </a:solidFill>
              <a:latin typeface="Arial" panose="020B0604020202020204" pitchFamily="34" charset="0"/>
              <a:cs typeface="Arial" panose="020B0604020202020204" pitchFamily="34" charset="0"/>
            </a:endParaRPr>
          </a:p>
        </p:txBody>
      </p:sp>
      <p:sp>
        <p:nvSpPr>
          <p:cNvPr id="1160" name="TextBox 1159">
            <a:extLst>
              <a:ext uri="{FF2B5EF4-FFF2-40B4-BE49-F238E27FC236}">
                <a16:creationId xmlns:a16="http://schemas.microsoft.com/office/drawing/2014/main" id="{FEB70EB7-2EF2-3487-D20B-1B8B7853B4E6}"/>
              </a:ext>
            </a:extLst>
          </p:cNvPr>
          <p:cNvSpPr txBox="1"/>
          <p:nvPr/>
        </p:nvSpPr>
        <p:spPr>
          <a:xfrm flipH="1">
            <a:off x="10141316" y="4010427"/>
            <a:ext cx="1889125" cy="893963"/>
          </a:xfrm>
          <a:prstGeom prst="rect">
            <a:avLst/>
          </a:prstGeom>
          <a:noFill/>
          <a:ln>
            <a:solidFill>
              <a:schemeClr val="tx1"/>
            </a:solidFill>
          </a:ln>
        </p:spPr>
        <p:txBody>
          <a:bodyPr wrap="square" rtlCol="0">
            <a:spAutoFit/>
          </a:bodyPr>
          <a:lstStyle/>
          <a:p>
            <a:pPr>
              <a:lnSpc>
                <a:spcPct val="93000"/>
              </a:lnSpc>
            </a:pPr>
            <a:r>
              <a:rPr lang="en-GB" sz="800" b="1" kern="1400" dirty="0">
                <a:solidFill>
                  <a:srgbClr val="000000"/>
                </a:solidFill>
                <a:latin typeface="Arial" panose="020B0604020202020204" pitchFamily="34" charset="0"/>
                <a:cs typeface="Arial" panose="020B0604020202020204" pitchFamily="34" charset="0"/>
              </a:rPr>
              <a:t>Chair:  </a:t>
            </a:r>
            <a:r>
              <a:rPr lang="en-GB" sz="800" kern="1400" dirty="0">
                <a:solidFill>
                  <a:srgbClr val="000000"/>
                </a:solidFill>
                <a:latin typeface="Arial" panose="020B0604020202020204" pitchFamily="34" charset="0"/>
                <a:cs typeface="Arial" panose="020B0604020202020204" pitchFamily="34" charset="0"/>
              </a:rPr>
              <a:t> </a:t>
            </a:r>
            <a:r>
              <a:rPr lang="en-GB" sz="800" b="1" kern="1400" dirty="0">
                <a:solidFill>
                  <a:srgbClr val="000000"/>
                </a:solidFill>
                <a:latin typeface="Arial" panose="020B0604020202020204" pitchFamily="34" charset="0"/>
                <a:cs typeface="Arial" panose="020B0604020202020204" pitchFamily="34" charset="0"/>
              </a:rPr>
              <a:t> Alison Lowe OBE </a:t>
            </a:r>
            <a:endParaRPr lang="en-GB" sz="800" kern="1400" dirty="0">
              <a:solidFill>
                <a:srgbClr val="000000"/>
              </a:solidFill>
              <a:latin typeface="Arial" panose="020B0604020202020204" pitchFamily="34" charset="0"/>
              <a:cs typeface="Arial" panose="020B0604020202020204" pitchFamily="34" charset="0"/>
            </a:endParaRPr>
          </a:p>
          <a:p>
            <a:pPr>
              <a:lnSpc>
                <a:spcPct val="93000"/>
              </a:lnSpc>
            </a:pPr>
            <a:r>
              <a:rPr lang="en-GB" sz="800" b="1" kern="1400" dirty="0">
                <a:solidFill>
                  <a:srgbClr val="000000"/>
                </a:solidFill>
                <a:latin typeface="Arial" panose="020B0604020202020204" pitchFamily="34" charset="0"/>
                <a:cs typeface="Arial" panose="020B0604020202020204" pitchFamily="34" charset="0"/>
              </a:rPr>
              <a:t>Remit:</a:t>
            </a:r>
            <a:endParaRPr lang="en-GB" sz="800" kern="1400" dirty="0">
              <a:solidFill>
                <a:srgbClr val="000000"/>
              </a:solidFill>
              <a:latin typeface="Arial" panose="020B0604020202020204" pitchFamily="34" charset="0"/>
              <a:cs typeface="Arial" panose="020B0604020202020204" pitchFamily="34" charset="0"/>
            </a:endParaRPr>
          </a:p>
          <a:p>
            <a:pPr>
              <a:lnSpc>
                <a:spcPct val="93000"/>
              </a:lnSpc>
            </a:pPr>
            <a:r>
              <a:rPr lang="en-GB" sz="800" kern="1400" dirty="0">
                <a:solidFill>
                  <a:srgbClr val="000000"/>
                </a:solidFill>
                <a:latin typeface="Arial" panose="020B0604020202020204" pitchFamily="34" charset="0"/>
                <a:cs typeface="Arial" panose="020B0604020202020204" pitchFamily="34" charset="0"/>
              </a:rPr>
              <a:t>To give assurance to the Board that charitable activities are in line with national legislation and to encourage a culture of fundraising and promote the profile of the charity. </a:t>
            </a:r>
          </a:p>
        </p:txBody>
      </p:sp>
      <p:sp>
        <p:nvSpPr>
          <p:cNvPr id="1161" name="TextBox 1160">
            <a:extLst>
              <a:ext uri="{FF2B5EF4-FFF2-40B4-BE49-F238E27FC236}">
                <a16:creationId xmlns:a16="http://schemas.microsoft.com/office/drawing/2014/main" id="{FF7A256D-8BE3-4382-F822-8A25A65BC2C7}"/>
              </a:ext>
            </a:extLst>
          </p:cNvPr>
          <p:cNvSpPr txBox="1"/>
          <p:nvPr/>
        </p:nvSpPr>
        <p:spPr>
          <a:xfrm>
            <a:off x="630389" y="5530289"/>
            <a:ext cx="1220173" cy="665118"/>
          </a:xfrm>
          <a:prstGeom prst="rect">
            <a:avLst/>
          </a:prstGeom>
          <a:noFill/>
          <a:ln>
            <a:solidFill>
              <a:schemeClr val="tx1"/>
            </a:solidFill>
          </a:ln>
        </p:spPr>
        <p:txBody>
          <a:bodyPr wrap="square" rtlCol="0">
            <a:spAutoFit/>
          </a:bodyPr>
          <a:lstStyle/>
          <a:p>
            <a:pPr>
              <a:lnSpc>
                <a:spcPct val="119000"/>
              </a:lnSpc>
            </a:pPr>
            <a:r>
              <a:rPr lang="en-GB" sz="800" kern="1400" dirty="0">
                <a:solidFill>
                  <a:srgbClr val="000000"/>
                </a:solidFill>
                <a:latin typeface="Arial" panose="020B0604020202020204" pitchFamily="34" charset="0"/>
                <a:cs typeface="Arial" panose="020B0604020202020204" pitchFamily="34" charset="0"/>
              </a:rPr>
              <a:t>Sub group: </a:t>
            </a:r>
          </a:p>
          <a:p>
            <a:pPr marL="171450" indent="-171450">
              <a:lnSpc>
                <a:spcPct val="119000"/>
              </a:lnSpc>
              <a:buFont typeface="Arial" panose="020B0604020202020204" pitchFamily="34" charset="0"/>
              <a:buChar char="•"/>
            </a:pPr>
            <a:r>
              <a:rPr lang="en-GB" sz="800" kern="1400" dirty="0">
                <a:solidFill>
                  <a:srgbClr val="000000"/>
                </a:solidFill>
                <a:latin typeface="Arial" panose="020B0604020202020204" pitchFamily="34" charset="0"/>
                <a:cs typeface="Arial" panose="020B0604020202020204" pitchFamily="34" charset="0"/>
              </a:rPr>
              <a:t>Information Governance Approval Group </a:t>
            </a:r>
          </a:p>
        </p:txBody>
      </p:sp>
      <p:sp>
        <p:nvSpPr>
          <p:cNvPr id="1163" name="TextBox 1162">
            <a:extLst>
              <a:ext uri="{FF2B5EF4-FFF2-40B4-BE49-F238E27FC236}">
                <a16:creationId xmlns:a16="http://schemas.microsoft.com/office/drawing/2014/main" id="{FD09DE23-4A0E-530A-6F02-ACE0F5B45F96}"/>
              </a:ext>
            </a:extLst>
          </p:cNvPr>
          <p:cNvSpPr txBox="1"/>
          <p:nvPr/>
        </p:nvSpPr>
        <p:spPr>
          <a:xfrm rot="10800000" flipH="1" flipV="1">
            <a:off x="2117770" y="5546942"/>
            <a:ext cx="1663091" cy="1104661"/>
          </a:xfrm>
          <a:prstGeom prst="rect">
            <a:avLst/>
          </a:prstGeom>
          <a:noFill/>
          <a:ln>
            <a:solidFill>
              <a:schemeClr val="tx1"/>
            </a:solidFill>
          </a:ln>
        </p:spPr>
        <p:txBody>
          <a:bodyPr wrap="square" rtlCol="0">
            <a:spAutoFit/>
          </a:bodyPr>
          <a:lstStyle/>
          <a:p>
            <a:pPr>
              <a:lnSpc>
                <a:spcPct val="119000"/>
              </a:lnSpc>
            </a:pPr>
            <a:r>
              <a:rPr lang="en-GB" sz="800" kern="1400" dirty="0">
                <a:solidFill>
                  <a:srgbClr val="000000"/>
                </a:solidFill>
                <a:latin typeface="Arial" panose="020B0604020202020204" pitchFamily="34" charset="0"/>
                <a:cs typeface="Arial" panose="020B0604020202020204" pitchFamily="34" charset="0"/>
              </a:rPr>
              <a:t>Sub groups:</a:t>
            </a:r>
          </a:p>
          <a:p>
            <a:pPr marL="359994" indent="-359994">
              <a:lnSpc>
                <a:spcPct val="119000"/>
              </a:lnSpc>
              <a:buFont typeface="Arial" panose="020B0604020202020204" pitchFamily="34" charset="0"/>
              <a:buChar char="•"/>
            </a:pPr>
            <a:r>
              <a:rPr lang="en-GB" sz="800" kern="1400" dirty="0">
                <a:solidFill>
                  <a:srgbClr val="000000"/>
                </a:solidFill>
                <a:latin typeface="Arial" panose="020B0604020202020204" pitchFamily="34" charset="0"/>
                <a:cs typeface="Arial" panose="020B0604020202020204" pitchFamily="34" charset="0"/>
              </a:rPr>
              <a:t>Safeguarding Committee</a:t>
            </a:r>
          </a:p>
          <a:p>
            <a:pPr marL="359994" indent="-359994">
              <a:lnSpc>
                <a:spcPct val="119000"/>
              </a:lnSpc>
              <a:buFont typeface="Arial" panose="020B0604020202020204" pitchFamily="34" charset="0"/>
              <a:buChar char="•"/>
            </a:pPr>
            <a:r>
              <a:rPr lang="en-GB" sz="800" kern="1400" dirty="0">
                <a:solidFill>
                  <a:srgbClr val="000000"/>
                </a:solidFill>
                <a:latin typeface="Arial" panose="020B0604020202020204" pitchFamily="34" charset="0"/>
                <a:cs typeface="Arial" panose="020B0604020202020204" pitchFamily="34" charset="0"/>
              </a:rPr>
              <a:t>Infection Prevention Control Committee</a:t>
            </a:r>
          </a:p>
          <a:p>
            <a:pPr marL="359994" indent="-359994">
              <a:lnSpc>
                <a:spcPct val="119000"/>
              </a:lnSpc>
              <a:buFont typeface="Arial" panose="020B0604020202020204" pitchFamily="34" charset="0"/>
              <a:buChar char="•"/>
            </a:pPr>
            <a:r>
              <a:rPr lang="en-GB" sz="800" kern="1400" dirty="0">
                <a:solidFill>
                  <a:srgbClr val="000000"/>
                </a:solidFill>
                <a:latin typeface="Arial" panose="020B0604020202020204" pitchFamily="34" charset="0"/>
                <a:cs typeface="Arial" panose="020B0604020202020204" pitchFamily="34" charset="0"/>
              </a:rPr>
              <a:t>Quality Assurance and</a:t>
            </a:r>
          </a:p>
          <a:p>
            <a:pPr>
              <a:lnSpc>
                <a:spcPct val="119000"/>
              </a:lnSpc>
            </a:pPr>
            <a:r>
              <a:rPr lang="en-GB" sz="800" kern="1400" dirty="0">
                <a:solidFill>
                  <a:srgbClr val="000000"/>
                </a:solidFill>
                <a:latin typeface="Arial" panose="020B0604020202020204" pitchFamily="34" charset="0"/>
                <a:cs typeface="Arial" panose="020B0604020202020204" pitchFamily="34" charset="0"/>
              </a:rPr>
              <a:t>            Improvement Group</a:t>
            </a:r>
          </a:p>
        </p:txBody>
      </p:sp>
      <p:sp>
        <p:nvSpPr>
          <p:cNvPr id="1164" name="TextBox 1163">
            <a:extLst>
              <a:ext uri="{FF2B5EF4-FFF2-40B4-BE49-F238E27FC236}">
                <a16:creationId xmlns:a16="http://schemas.microsoft.com/office/drawing/2014/main" id="{91DD4ED8-DAC5-E3F3-AC65-9D6489F55364}"/>
              </a:ext>
            </a:extLst>
          </p:cNvPr>
          <p:cNvSpPr txBox="1"/>
          <p:nvPr/>
        </p:nvSpPr>
        <p:spPr>
          <a:xfrm flipH="1">
            <a:off x="3914518" y="5530289"/>
            <a:ext cx="1559822" cy="1104661"/>
          </a:xfrm>
          <a:prstGeom prst="rect">
            <a:avLst/>
          </a:prstGeom>
          <a:noFill/>
          <a:ln>
            <a:solidFill>
              <a:schemeClr val="tx1"/>
            </a:solidFill>
          </a:ln>
        </p:spPr>
        <p:txBody>
          <a:bodyPr wrap="square" rtlCol="0">
            <a:spAutoFit/>
          </a:bodyPr>
          <a:lstStyle/>
          <a:p>
            <a:pPr>
              <a:lnSpc>
                <a:spcPct val="119000"/>
              </a:lnSpc>
            </a:pPr>
            <a:r>
              <a:rPr lang="en-GB" sz="800" kern="1400" dirty="0">
                <a:solidFill>
                  <a:srgbClr val="000000"/>
                </a:solidFill>
                <a:latin typeface="Arial" panose="020B0604020202020204" pitchFamily="34" charset="0"/>
                <a:cs typeface="Arial" panose="020B0604020202020204" pitchFamily="34" charset="0"/>
              </a:rPr>
              <a:t>Sub groups: </a:t>
            </a:r>
          </a:p>
          <a:p>
            <a:pPr marL="359994" indent="-359994">
              <a:lnSpc>
                <a:spcPct val="119000"/>
              </a:lnSpc>
            </a:pPr>
            <a:r>
              <a:rPr lang="en-GB" sz="800" kern="1400" dirty="0">
                <a:solidFill>
                  <a:srgbClr val="000000"/>
                </a:solidFill>
                <a:latin typeface="Arial" panose="020B0604020202020204" pitchFamily="34" charset="0"/>
                <a:cs typeface="Arial" panose="020B0604020202020204" pitchFamily="34" charset="0"/>
              </a:rPr>
              <a:t>· Health and Safety Group</a:t>
            </a:r>
          </a:p>
          <a:p>
            <a:pPr marL="359994" indent="-359994">
              <a:lnSpc>
                <a:spcPct val="119000"/>
              </a:lnSpc>
            </a:pPr>
            <a:r>
              <a:rPr lang="en-GB" sz="800" kern="1400" dirty="0">
                <a:solidFill>
                  <a:srgbClr val="000000"/>
                </a:solidFill>
                <a:latin typeface="Arial" panose="020B0604020202020204" pitchFamily="34" charset="0"/>
                <a:cs typeface="Arial" panose="020B0604020202020204" pitchFamily="34" charset="0"/>
              </a:rPr>
              <a:t>· Sustainability and Climate Adaptability Group</a:t>
            </a:r>
          </a:p>
          <a:p>
            <a:pPr marL="359994" indent="-359994">
              <a:lnSpc>
                <a:spcPct val="119000"/>
              </a:lnSpc>
            </a:pPr>
            <a:endParaRPr lang="en-GB" sz="800" kern="1400" dirty="0">
              <a:solidFill>
                <a:srgbClr val="000000"/>
              </a:solidFill>
              <a:latin typeface="Arial" panose="020B0604020202020204" pitchFamily="34" charset="0"/>
              <a:cs typeface="Arial" panose="020B0604020202020204" pitchFamily="34" charset="0"/>
            </a:endParaRPr>
          </a:p>
          <a:p>
            <a:pPr marL="359994" indent="-359994">
              <a:lnSpc>
                <a:spcPct val="119000"/>
              </a:lnSpc>
            </a:pPr>
            <a:endParaRPr lang="en-GB" sz="800" kern="1400" dirty="0">
              <a:solidFill>
                <a:srgbClr val="000000"/>
              </a:solidFill>
              <a:latin typeface="Arial" panose="020B0604020202020204" pitchFamily="34" charset="0"/>
              <a:cs typeface="Arial" panose="020B0604020202020204" pitchFamily="34" charset="0"/>
            </a:endParaRPr>
          </a:p>
          <a:p>
            <a:pPr marL="359994" indent="-359994">
              <a:lnSpc>
                <a:spcPct val="119000"/>
              </a:lnSpc>
            </a:pPr>
            <a:endParaRPr lang="en-GB" sz="800" kern="1400" dirty="0">
              <a:solidFill>
                <a:srgbClr val="000000"/>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D9B6E46A-B686-DC39-2E2F-36F459EFF6D5}"/>
              </a:ext>
            </a:extLst>
          </p:cNvPr>
          <p:cNvSpPr txBox="1"/>
          <p:nvPr/>
        </p:nvSpPr>
        <p:spPr>
          <a:xfrm>
            <a:off x="3952002" y="3455432"/>
            <a:ext cx="1559821" cy="246221"/>
          </a:xfrm>
          <a:prstGeom prst="rect">
            <a:avLst/>
          </a:prstGeom>
          <a:solidFill>
            <a:schemeClr val="accent1">
              <a:lumMod val="60000"/>
              <a:lumOff val="40000"/>
            </a:schemeClr>
          </a:solidFill>
          <a:ln>
            <a:solidFill>
              <a:schemeClr val="tx1"/>
            </a:solidFill>
          </a:ln>
        </p:spPr>
        <p:txBody>
          <a:bodyPr wrap="square" rtlCol="0">
            <a:spAutoFit/>
          </a:bodyPr>
          <a:lstStyle/>
          <a:p>
            <a:r>
              <a:rPr lang="en-GB" sz="900" b="1" dirty="0"/>
              <a:t>Business </a:t>
            </a:r>
            <a:r>
              <a:rPr lang="en-GB" sz="1000" b="1" dirty="0"/>
              <a:t>Committee</a:t>
            </a:r>
            <a:r>
              <a:rPr lang="en-GB" sz="900" dirty="0"/>
              <a:t> </a:t>
            </a:r>
          </a:p>
        </p:txBody>
      </p:sp>
      <p:sp>
        <p:nvSpPr>
          <p:cNvPr id="3" name="TextBox 2">
            <a:extLst>
              <a:ext uri="{FF2B5EF4-FFF2-40B4-BE49-F238E27FC236}">
                <a16:creationId xmlns:a16="http://schemas.microsoft.com/office/drawing/2014/main" id="{0092F94E-995B-C516-8453-51CB6B7478C8}"/>
              </a:ext>
            </a:extLst>
          </p:cNvPr>
          <p:cNvSpPr txBox="1"/>
          <p:nvPr/>
        </p:nvSpPr>
        <p:spPr>
          <a:xfrm>
            <a:off x="7855357" y="4048308"/>
            <a:ext cx="1663091" cy="1237518"/>
          </a:xfrm>
          <a:prstGeom prst="rect">
            <a:avLst/>
          </a:prstGeom>
          <a:noFill/>
          <a:ln>
            <a:solidFill>
              <a:schemeClr val="tx1"/>
            </a:solidFill>
          </a:ln>
        </p:spPr>
        <p:txBody>
          <a:bodyPr wrap="square" rtlCol="0">
            <a:spAutoFit/>
          </a:bodyPr>
          <a:lstStyle/>
          <a:p>
            <a:pPr>
              <a:lnSpc>
                <a:spcPct val="93000"/>
              </a:lnSpc>
            </a:pPr>
            <a:r>
              <a:rPr lang="en-GB" sz="800" b="1" kern="1400" dirty="0">
                <a:solidFill>
                  <a:srgbClr val="000000"/>
                </a:solidFill>
                <a:latin typeface="Arial" panose="020B0604020202020204" pitchFamily="34" charset="0"/>
                <a:cs typeface="Arial" panose="020B0604020202020204" pitchFamily="34" charset="0"/>
              </a:rPr>
              <a:t>Chair:   Helen Thomson DL</a:t>
            </a:r>
            <a:endParaRPr lang="en-GB" sz="800" kern="1400" dirty="0">
              <a:solidFill>
                <a:srgbClr val="000000"/>
              </a:solidFill>
              <a:latin typeface="Arial" panose="020B0604020202020204" pitchFamily="34" charset="0"/>
              <a:cs typeface="Arial" panose="020B0604020202020204" pitchFamily="34" charset="0"/>
            </a:endParaRPr>
          </a:p>
          <a:p>
            <a:pPr>
              <a:lnSpc>
                <a:spcPct val="93000"/>
              </a:lnSpc>
            </a:pPr>
            <a:r>
              <a:rPr lang="en-GB" sz="800" kern="1400" dirty="0">
                <a:solidFill>
                  <a:srgbClr val="000000"/>
                </a:solidFill>
                <a:latin typeface="Arial" panose="020B0604020202020204" pitchFamily="34" charset="0"/>
                <a:cs typeface="Arial" panose="020B0604020202020204" pitchFamily="34" charset="0"/>
              </a:rPr>
              <a:t> </a:t>
            </a:r>
          </a:p>
          <a:p>
            <a:pPr>
              <a:lnSpc>
                <a:spcPct val="93000"/>
              </a:lnSpc>
            </a:pPr>
            <a:r>
              <a:rPr lang="en-GB" sz="800" b="1" kern="1400" dirty="0">
                <a:solidFill>
                  <a:srgbClr val="000000"/>
                </a:solidFill>
                <a:latin typeface="Arial" panose="020B0604020202020204" pitchFamily="34" charset="0"/>
                <a:cs typeface="Arial" panose="020B0604020202020204" pitchFamily="34" charset="0"/>
              </a:rPr>
              <a:t>Remit:</a:t>
            </a:r>
            <a:endParaRPr lang="en-GB" sz="800" kern="1400" dirty="0">
              <a:solidFill>
                <a:srgbClr val="000000"/>
              </a:solidFill>
              <a:latin typeface="Arial" panose="020B0604020202020204" pitchFamily="34" charset="0"/>
              <a:cs typeface="Arial" panose="020B0604020202020204" pitchFamily="34" charset="0"/>
            </a:endParaRPr>
          </a:p>
          <a:p>
            <a:pPr>
              <a:lnSpc>
                <a:spcPct val="93000"/>
              </a:lnSpc>
            </a:pPr>
            <a:r>
              <a:rPr lang="en-GB" sz="800" kern="1400" dirty="0">
                <a:solidFill>
                  <a:srgbClr val="000000"/>
                </a:solidFill>
                <a:latin typeface="Arial" panose="020B0604020202020204" pitchFamily="34" charset="0"/>
                <a:cs typeface="Arial" panose="020B0604020202020204" pitchFamily="34" charset="0"/>
              </a:rPr>
              <a:t>To review the composition of the Board and advise, report and make recommendations about appropriate remuneration and terms of service of executive directors and other staff not covered by </a:t>
            </a:r>
            <a:r>
              <a:rPr lang="en-GB" sz="800" i="1" kern="1400" dirty="0">
                <a:solidFill>
                  <a:srgbClr val="000000"/>
                </a:solidFill>
                <a:latin typeface="Arial" panose="020B0604020202020204" pitchFamily="34" charset="0"/>
                <a:cs typeface="Arial" panose="020B0604020202020204" pitchFamily="34" charset="0"/>
              </a:rPr>
              <a:t>Agenda for Change.</a:t>
            </a:r>
            <a:endParaRPr lang="en-GB" sz="800" kern="14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6328BA3A-5A4C-42A2-0C3A-83A87EA53FF4}"/>
              </a:ext>
            </a:extLst>
          </p:cNvPr>
          <p:cNvSpPr txBox="1"/>
          <p:nvPr/>
        </p:nvSpPr>
        <p:spPr>
          <a:xfrm flipH="1">
            <a:off x="5801360" y="5530289"/>
            <a:ext cx="1652770" cy="654988"/>
          </a:xfrm>
          <a:prstGeom prst="rect">
            <a:avLst/>
          </a:prstGeom>
          <a:noFill/>
          <a:ln>
            <a:solidFill>
              <a:schemeClr val="tx1"/>
            </a:solidFill>
          </a:ln>
        </p:spPr>
        <p:txBody>
          <a:bodyPr wrap="square" rtlCol="0">
            <a:spAutoFit/>
          </a:bodyPr>
          <a:lstStyle/>
          <a:p>
            <a:pPr>
              <a:lnSpc>
                <a:spcPct val="119000"/>
              </a:lnSpc>
            </a:pPr>
            <a:r>
              <a:rPr lang="en-GB" sz="800" kern="1400" dirty="0">
                <a:solidFill>
                  <a:srgbClr val="000000"/>
                </a:solidFill>
                <a:latin typeface="Arial" panose="020B0604020202020204" pitchFamily="34" charset="0"/>
                <a:cs typeface="Arial" panose="020B0604020202020204" pitchFamily="34" charset="0"/>
              </a:rPr>
              <a:t>Sub groups: </a:t>
            </a:r>
          </a:p>
          <a:p>
            <a:pPr marL="359994" indent="-359994">
              <a:lnSpc>
                <a:spcPct val="119000"/>
              </a:lnSpc>
            </a:pPr>
            <a:r>
              <a:rPr lang="en-GB" sz="800" kern="1400" dirty="0">
                <a:solidFill>
                  <a:srgbClr val="000000"/>
                </a:solidFill>
                <a:latin typeface="Arial" panose="020B0604020202020204" pitchFamily="34" charset="0"/>
                <a:cs typeface="Arial" panose="020B0604020202020204" pitchFamily="34" charset="0"/>
              </a:rPr>
              <a:t>· </a:t>
            </a:r>
            <a:r>
              <a:rPr lang="en-GB" sz="800" dirty="0">
                <a:latin typeface="Arial" panose="020B0604020202020204" pitchFamily="34" charset="0"/>
                <a:cs typeface="Arial" panose="020B0604020202020204" pitchFamily="34" charset="0"/>
              </a:rPr>
              <a:t>The Equality, Diversity and</a:t>
            </a:r>
          </a:p>
          <a:p>
            <a:pPr marL="359994" indent="-359994">
              <a:lnSpc>
                <a:spcPct val="119000"/>
              </a:lnSpc>
            </a:pPr>
            <a:r>
              <a:rPr lang="en-GB" sz="800" dirty="0">
                <a:latin typeface="Arial" panose="020B0604020202020204" pitchFamily="34" charset="0"/>
                <a:cs typeface="Arial" panose="020B0604020202020204" pitchFamily="34" charset="0"/>
              </a:rPr>
              <a:t>   Inclusion Forum</a:t>
            </a:r>
          </a:p>
          <a:p>
            <a:pPr marL="359994" indent="-359994"/>
            <a:r>
              <a:rPr lang="en-GB" sz="800" dirty="0">
                <a:latin typeface="Arial" panose="020B0604020202020204" pitchFamily="34" charset="0"/>
                <a:cs typeface="Arial" panose="020B0604020202020204" pitchFamily="34" charset="0"/>
              </a:rPr>
              <a:t> </a:t>
            </a:r>
            <a:r>
              <a:rPr lang="en-GB" sz="800" kern="1400" dirty="0">
                <a:solidFill>
                  <a:srgbClr val="000000"/>
                </a:solidFill>
                <a:latin typeface="Arial" panose="020B0604020202020204" pitchFamily="34" charset="0"/>
                <a:cs typeface="Arial" panose="020B0604020202020204" pitchFamily="34" charset="0"/>
              </a:rPr>
              <a:t>·No Bystanders Group</a:t>
            </a:r>
            <a:endParaRPr lang="en-GB" sz="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071392"/>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171</TotalTime>
  <Words>373</Words>
  <Application>Microsoft Office PowerPoint</Application>
  <PresentationFormat>Custom</PresentationFormat>
  <Paragraphs>50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2013 - 2022 Theme</vt:lpstr>
      <vt:lpstr>PowerPoint Presentation</vt:lpstr>
    </vt:vector>
  </TitlesOfParts>
  <Company>Leeds Community Healthcare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THORNTON, Liz (LEEDS COMMUNITY HEALTHCARE NHS TRUST)</dc:creator>
  <cp:lastModifiedBy>THORNTON, Liz (LEEDS COMMUNITY HEALTHCARE NHS TRUST)</cp:lastModifiedBy>
  <cp:revision>33</cp:revision>
  <dcterms:created xsi:type="dcterms:W3CDTF">2023-09-06T13:45:26Z</dcterms:created>
  <dcterms:modified xsi:type="dcterms:W3CDTF">2026-07-03T19:58:38Z</dcterms:modified>
</cp:coreProperties>
</file>