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553" r:id="rId2"/>
    <p:sldId id="257" r:id="rId3"/>
    <p:sldId id="271" r:id="rId4"/>
    <p:sldId id="258" r:id="rId5"/>
    <p:sldId id="581" r:id="rId6"/>
    <p:sldId id="537" r:id="rId7"/>
    <p:sldId id="548" r:id="rId8"/>
    <p:sldId id="549" r:id="rId9"/>
    <p:sldId id="550" r:id="rId10"/>
    <p:sldId id="551" r:id="rId11"/>
    <p:sldId id="561" r:id="rId12"/>
    <p:sldId id="523" r:id="rId13"/>
    <p:sldId id="492" r:id="rId14"/>
    <p:sldId id="281" r:id="rId15"/>
    <p:sldId id="577" r:id="rId16"/>
    <p:sldId id="578"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87186" autoAdjust="0"/>
  </p:normalViewPr>
  <p:slideViewPr>
    <p:cSldViewPr snapToGrid="0">
      <p:cViewPr>
        <p:scale>
          <a:sx n="50" d="100"/>
          <a:sy n="50" d="100"/>
        </p:scale>
        <p:origin x="3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DFBF734E-ADA2-444D-B38F-26AF6D6DA661}" type="datetimeFigureOut">
              <a:rPr lang="en-GB" smtClean="0"/>
              <a:t>25/11/2024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40" tIns="45720" rIns="91440" bIns="45720" rtlCol="0" anchor="b"/>
          <a:lstStyle>
            <a:lvl1pPr algn="r">
              <a:defRPr sz="1200"/>
            </a:lvl1pPr>
          </a:lstStyle>
          <a:p>
            <a:fld id="{AA924E26-74B7-4AA6-8C37-D08B7C1FAE8E}" type="slidenum">
              <a:rPr lang="en-GB" smtClean="0"/>
              <a:t>‹#›</a:t>
            </a:fld>
            <a:endParaRPr lang="en-GB"/>
          </a:p>
        </p:txBody>
      </p:sp>
    </p:spTree>
    <p:extLst>
      <p:ext uri="{BB962C8B-B14F-4D97-AF65-F5344CB8AC3E}">
        <p14:creationId xmlns:p14="http://schemas.microsoft.com/office/powerpoint/2010/main" val="290319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880E-1037-262D-815A-15A0B48E7F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2E1E70-A438-4BB9-27CD-9B9B7400A0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006AA0B-D27F-7119-EE28-79519D88DE4E}"/>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4C1B58EA-AABC-8D91-81F9-07192BA258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950F9B-FD0F-EE50-47E4-D7FB4048F274}"/>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4008930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31859-4570-62C4-E099-5E828E5BF5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BA3BA3-16C5-E61D-0E73-5C620EA317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A30E6E-0FB1-23A3-BF32-45BFA309AF49}"/>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8AE8A9CC-0848-3F9E-ED9A-5449DF2B6E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CB1BAB-56D3-9881-B696-F3527C09C016}"/>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398308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75CC-31E1-7D77-6D98-7403B73251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C065BD2-BE41-1ECF-7BA2-F1322346DA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3C29D4-0A2B-96BF-851F-9BBB0131AF47}"/>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7060CA60-513C-CCA4-47C3-37C0626E73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C7D36A-A651-A592-225E-EB1A99AC1701}"/>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1921447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B2F61-AC0F-F66E-997B-E1BB7D6BA3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22BD84-AC4A-954F-515E-9EF5AEEE0D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7267B3-6AB8-3D58-7F46-37F2F00BA3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FAC2B5-529F-A3E9-D8A5-46A5721BDC47}"/>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6" name="Footer Placeholder 5">
            <a:extLst>
              <a:ext uri="{FF2B5EF4-FFF2-40B4-BE49-F238E27FC236}">
                <a16:creationId xmlns:a16="http://schemas.microsoft.com/office/drawing/2014/main" id="{A435FB2E-6392-98DE-5529-79A8AAD6E3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50831D-751E-4E5F-0B3A-94529DE4835C}"/>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4273433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5C40-23B8-166A-7240-D8D5CC5858D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17B1B7-5C57-024E-C95F-CEF9DFF719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FC3B31-E0F3-9019-F312-40A2FC9712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57647C9-DBC7-73FF-0360-6FBDB87116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E3814B-7776-C570-09A4-62FC8F066A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7ED230-CC40-97F6-88C2-184CB11ACAD1}"/>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8" name="Footer Placeholder 7">
            <a:extLst>
              <a:ext uri="{FF2B5EF4-FFF2-40B4-BE49-F238E27FC236}">
                <a16:creationId xmlns:a16="http://schemas.microsoft.com/office/drawing/2014/main" id="{53722C99-AFC5-E72B-64AB-3CE21229D40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A99119E-C043-4AD7-7F12-A891A701ED0E}"/>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1885273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D097-179B-221A-3DC0-7585DF44727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97DDB6-1437-0952-DE92-60A1092EE325}"/>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4" name="Footer Placeholder 3">
            <a:extLst>
              <a:ext uri="{FF2B5EF4-FFF2-40B4-BE49-F238E27FC236}">
                <a16:creationId xmlns:a16="http://schemas.microsoft.com/office/drawing/2014/main" id="{1E1267E1-AE42-38AF-FD6D-5D312A1C2CA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12A27F9-921B-1909-0558-2892344E4627}"/>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2512474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AEC609-930A-EC03-93E0-BD5C6567997A}"/>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3" name="Footer Placeholder 2">
            <a:extLst>
              <a:ext uri="{FF2B5EF4-FFF2-40B4-BE49-F238E27FC236}">
                <a16:creationId xmlns:a16="http://schemas.microsoft.com/office/drawing/2014/main" id="{20D81A4B-9BE7-961D-B34B-EDBBC087E0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03AB72-B093-8DB5-6D81-532E65D42FB4}"/>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72775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BD55A-416A-3562-A1FE-012FBC8DBD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CFB75E2-7B61-F33F-7C02-18CE1091A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80AB25-2BE7-1E86-EB80-B62C3D437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D65FB-35D4-7EC4-ECD6-6FD51D6B0E5C}"/>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6" name="Footer Placeholder 5">
            <a:extLst>
              <a:ext uri="{FF2B5EF4-FFF2-40B4-BE49-F238E27FC236}">
                <a16:creationId xmlns:a16="http://schemas.microsoft.com/office/drawing/2014/main" id="{D13E9F49-0B89-7642-81F8-4C1634A771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DA9CE8-FF4A-4DFB-E4FF-6C4F309B8C1E}"/>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2248343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A7F53-CAEA-9836-ABAD-B9135A4DD9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DB6C083-F16A-B3A3-03DF-28BCEC38A7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DC578F2-7B81-7A05-A706-54FF28096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9D79E-76D1-34F2-FFEF-786F51748B0E}"/>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6" name="Footer Placeholder 5">
            <a:extLst>
              <a:ext uri="{FF2B5EF4-FFF2-40B4-BE49-F238E27FC236}">
                <a16:creationId xmlns:a16="http://schemas.microsoft.com/office/drawing/2014/main" id="{931EAA5C-5314-D412-8918-A7F57566E9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C6426E-3FAC-E921-6E59-824F5E18E220}"/>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354755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546DF-74F9-A42F-BB0E-58818525BCE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525602-97C6-0CD7-51A3-781A2FA045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EB4582-B095-FBBB-0418-5C21D798BEC4}"/>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E17E8A2E-9297-E97B-5C6B-26886C43BE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03AAE1-4526-BB56-420D-7A87CF67F651}"/>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1305558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124893-710D-3281-AA66-2B67091414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BBDED0-CA6C-9FCF-B31E-C6FD0E696A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9A6DE8-50FA-DA45-48A7-CCA698E3C93A}"/>
              </a:ext>
            </a:extLst>
          </p:cNvPr>
          <p:cNvSpPr>
            <a:spLocks noGrp="1"/>
          </p:cNvSpPr>
          <p:nvPr>
            <p:ph type="dt" sz="half" idx="10"/>
          </p:nvPr>
        </p:nvSpPr>
        <p:spPr/>
        <p:txBody>
          <a:body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0DFAFB7D-F8CE-60D9-71AE-B1668C1529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6181A5-089B-212D-40EF-988FC9BF4C24}"/>
              </a:ext>
            </a:extLst>
          </p:cNvPr>
          <p:cNvSpPr>
            <a:spLocks noGrp="1"/>
          </p:cNvSpPr>
          <p:nvPr>
            <p:ph type="sldNum" sz="quarter" idx="12"/>
          </p:nvPr>
        </p:nvSpPr>
        <p:spPr/>
        <p:txBody>
          <a:bodyPr/>
          <a:lstStyle/>
          <a:p>
            <a:fld id="{B9E30D43-28C6-405E-B39F-E94D4BC4DA5C}" type="slidenum">
              <a:rPr lang="en-GB" smtClean="0"/>
              <a:t>‹#›</a:t>
            </a:fld>
            <a:endParaRPr lang="en-GB"/>
          </a:p>
        </p:txBody>
      </p:sp>
    </p:spTree>
    <p:extLst>
      <p:ext uri="{BB962C8B-B14F-4D97-AF65-F5344CB8AC3E}">
        <p14:creationId xmlns:p14="http://schemas.microsoft.com/office/powerpoint/2010/main" val="1957582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C259EB-0DB3-2978-3158-33251C639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DD9630-9DD5-B217-61E0-D73B6FBD77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32648D-D6C7-AA41-2CC7-962178DEAE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42455F-341F-48FD-8639-A114FF713B2F}" type="datetimeFigureOut">
              <a:rPr lang="en-GB" smtClean="0"/>
              <a:t>25/11/2024</a:t>
            </a:fld>
            <a:endParaRPr lang="en-GB"/>
          </a:p>
        </p:txBody>
      </p:sp>
      <p:sp>
        <p:nvSpPr>
          <p:cNvPr id="5" name="Footer Placeholder 4">
            <a:extLst>
              <a:ext uri="{FF2B5EF4-FFF2-40B4-BE49-F238E27FC236}">
                <a16:creationId xmlns:a16="http://schemas.microsoft.com/office/drawing/2014/main" id="{AA9CBFED-F578-E612-17CB-F5901FCE7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BDC1AE5-6151-C569-37D8-D12B0FED94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30D43-28C6-405E-B39F-E94D4BC4DA5C}" type="slidenum">
              <a:rPr lang="en-GB" smtClean="0"/>
              <a:t>‹#›</a:t>
            </a:fld>
            <a:endParaRPr lang="en-GB"/>
          </a:p>
        </p:txBody>
      </p:sp>
    </p:spTree>
    <p:extLst>
      <p:ext uri="{BB962C8B-B14F-4D97-AF65-F5344CB8AC3E}">
        <p14:creationId xmlns:p14="http://schemas.microsoft.com/office/powerpoint/2010/main" val="2657402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86HUcX8ZtAk"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e0f9wa2SUX0" TargetMode="External"/><Relationship Id="rId7" Type="http://schemas.openxmlformats.org/officeDocument/2006/relationships/image" Target="../media/image15.jpg"/><Relationship Id="rId2" Type="http://schemas.openxmlformats.org/officeDocument/2006/relationships/hyperlink" Target="https://www.youtube.com/watch?v=tidutZ7q1TU"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C5253-67B8-4972-AEFB-7DA754D878A4}"/>
              </a:ext>
            </a:extLst>
          </p:cNvPr>
          <p:cNvSpPr>
            <a:spLocks noGrp="1"/>
          </p:cNvSpPr>
          <p:nvPr>
            <p:ph type="title"/>
          </p:nvPr>
        </p:nvSpPr>
        <p:spPr>
          <a:xfrm>
            <a:off x="774700" y="2766218"/>
            <a:ext cx="5727700" cy="1325563"/>
          </a:xfrm>
        </p:spPr>
        <p:txBody>
          <a:bodyPr/>
          <a:lstStyle/>
          <a:p>
            <a:r>
              <a:rPr lang="en-GB" dirty="0"/>
              <a:t>Let’s build up your support toolbox</a:t>
            </a:r>
          </a:p>
        </p:txBody>
      </p:sp>
      <p:pic>
        <p:nvPicPr>
          <p:cNvPr id="4" name="Picture 2" descr="Stanley 19'' Toolbox with Metal Latches | Halfords UK">
            <a:extLst>
              <a:ext uri="{FF2B5EF4-FFF2-40B4-BE49-F238E27FC236}">
                <a16:creationId xmlns:a16="http://schemas.microsoft.com/office/drawing/2014/main" id="{A8F15A56-1017-4155-A776-B3278123D0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17951" y="1335558"/>
            <a:ext cx="4186881" cy="4186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104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ink box with arrows and yellow text&#10;&#10;Description automatically generated">
            <a:extLst>
              <a:ext uri="{FF2B5EF4-FFF2-40B4-BE49-F238E27FC236}">
                <a16:creationId xmlns:a16="http://schemas.microsoft.com/office/drawing/2014/main" id="{7CBD137F-76EC-BBC3-DEFA-174A23C41A4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71452" y="749998"/>
            <a:ext cx="5571067" cy="55710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DECAD2B-D194-1B03-F221-3C8515F2D6AD}"/>
              </a:ext>
            </a:extLst>
          </p:cNvPr>
          <p:cNvSpPr txBox="1"/>
          <p:nvPr/>
        </p:nvSpPr>
        <p:spPr>
          <a:xfrm>
            <a:off x="6469027" y="865409"/>
            <a:ext cx="5427051" cy="5262979"/>
          </a:xfrm>
          <a:prstGeom prst="rect">
            <a:avLst/>
          </a:prstGeom>
          <a:noFill/>
        </p:spPr>
        <p:txBody>
          <a:bodyPr wrap="square">
            <a:spAutoFit/>
          </a:bodyPr>
          <a:lstStyle/>
          <a:p>
            <a:pPr algn="l"/>
            <a:r>
              <a:rPr lang="en-GB" sz="2400" b="0" i="0" dirty="0">
                <a:solidFill>
                  <a:srgbClr val="2A3948"/>
                </a:solidFill>
                <a:effectLst/>
                <a:latin typeface="Avenir Book"/>
              </a:rPr>
              <a:t>Visualize a box. Take a deep inhale for 4 seconds as you breathe up the box. Hold your breath for 4 seconds and visualize moving across the box. Slowly exhale for 4 seconds as you move down the box. And then hold for another 4 seconds as you move across, completing the box.</a:t>
            </a:r>
          </a:p>
          <a:p>
            <a:pPr algn="l"/>
            <a:endParaRPr lang="en-GB" sz="2400" b="0" i="0" dirty="0">
              <a:solidFill>
                <a:srgbClr val="2A3948"/>
              </a:solidFill>
              <a:effectLst/>
              <a:latin typeface="Avenir Book"/>
            </a:endParaRPr>
          </a:p>
          <a:p>
            <a:pPr algn="l"/>
            <a:r>
              <a:rPr lang="en-GB" sz="2400" b="0" i="0" dirty="0">
                <a:solidFill>
                  <a:srgbClr val="2A3948"/>
                </a:solidFill>
                <a:effectLst/>
                <a:latin typeface="Avenir Book"/>
              </a:rPr>
              <a:t>Repeat 4 times!</a:t>
            </a:r>
          </a:p>
          <a:p>
            <a:pPr algn="l"/>
            <a:endParaRPr lang="en-GB" sz="2400" b="0" i="0" dirty="0">
              <a:solidFill>
                <a:srgbClr val="2A3948"/>
              </a:solidFill>
              <a:effectLst/>
              <a:latin typeface="Avenir Book"/>
            </a:endParaRPr>
          </a:p>
          <a:p>
            <a:pPr algn="l"/>
            <a:r>
              <a:rPr lang="en-GB" sz="2400" b="0" i="0" dirty="0">
                <a:solidFill>
                  <a:srgbClr val="2A3948"/>
                </a:solidFill>
                <a:effectLst/>
                <a:latin typeface="Avenir Book"/>
              </a:rPr>
              <a:t>Bonus cool factor: this technique is used by Navy SEALs because it helps to improve concentration, enhance performance, reduce stress, and improve your mood.</a:t>
            </a:r>
          </a:p>
        </p:txBody>
      </p:sp>
    </p:spTree>
    <p:extLst>
      <p:ext uri="{BB962C8B-B14F-4D97-AF65-F5344CB8AC3E}">
        <p14:creationId xmlns:p14="http://schemas.microsoft.com/office/powerpoint/2010/main" val="208484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ox Breathing Could Help Curb Your Freak-out Moments | HowStuffWor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6233" y="764704"/>
            <a:ext cx="8576953"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083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lloon-Breathing">
            <a:extLst>
              <a:ext uri="{FF2B5EF4-FFF2-40B4-BE49-F238E27FC236}">
                <a16:creationId xmlns:a16="http://schemas.microsoft.com/office/drawing/2014/main" id="{53238366-196C-F727-00E8-6C446E2A47F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751825" y="643466"/>
            <a:ext cx="5571067" cy="55710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B07F2E6-13C8-B1C6-FF9E-7D202DEDD791}"/>
              </a:ext>
            </a:extLst>
          </p:cNvPr>
          <p:cNvSpPr txBox="1"/>
          <p:nvPr/>
        </p:nvSpPr>
        <p:spPr>
          <a:xfrm>
            <a:off x="366204" y="797510"/>
            <a:ext cx="4951520" cy="5262979"/>
          </a:xfrm>
          <a:prstGeom prst="rect">
            <a:avLst/>
          </a:prstGeom>
          <a:noFill/>
        </p:spPr>
        <p:txBody>
          <a:bodyPr wrap="square">
            <a:spAutoFit/>
          </a:bodyPr>
          <a:lstStyle/>
          <a:p>
            <a:pPr algn="l"/>
            <a:r>
              <a:rPr lang="en-GB" sz="2800" b="0" i="0" dirty="0">
                <a:solidFill>
                  <a:srgbClr val="2A3948"/>
                </a:solidFill>
                <a:effectLst/>
                <a:latin typeface="Avenir Book"/>
              </a:rPr>
              <a:t>Get comfortable in your chair or on the floor. Put your hands on your belly and imagine that your belly is a balloon.</a:t>
            </a:r>
          </a:p>
          <a:p>
            <a:pPr algn="l"/>
            <a:r>
              <a:rPr lang="en-GB" sz="2800" b="0" i="0" dirty="0">
                <a:solidFill>
                  <a:srgbClr val="2A3948"/>
                </a:solidFill>
                <a:effectLst/>
                <a:latin typeface="Avenir Book"/>
              </a:rPr>
              <a:t>Take a deep breath in and imagine the balloon filling with air. Take a long slow breath out and imagine the balloon deflating and getting smaller.  </a:t>
            </a:r>
          </a:p>
          <a:p>
            <a:pPr algn="l"/>
            <a:endParaRPr lang="en-GB" sz="2800" b="0" i="0" dirty="0">
              <a:solidFill>
                <a:srgbClr val="2A3948"/>
              </a:solidFill>
              <a:effectLst/>
              <a:latin typeface="Avenir Book"/>
            </a:endParaRPr>
          </a:p>
          <a:p>
            <a:pPr algn="l"/>
            <a:r>
              <a:rPr lang="en-GB" sz="2800" b="0" i="0" dirty="0">
                <a:solidFill>
                  <a:srgbClr val="2A3948"/>
                </a:solidFill>
                <a:effectLst/>
                <a:latin typeface="Avenir Book"/>
              </a:rPr>
              <a:t>Repeat 10 times, or until you feel ~calm~.</a:t>
            </a:r>
          </a:p>
        </p:txBody>
      </p:sp>
    </p:spTree>
    <p:extLst>
      <p:ext uri="{BB962C8B-B14F-4D97-AF65-F5344CB8AC3E}">
        <p14:creationId xmlns:p14="http://schemas.microsoft.com/office/powerpoint/2010/main" val="8797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73F1FEE-24A7-5AC6-1108-98E0A4FFBA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79359" y="643466"/>
            <a:ext cx="5585031" cy="55710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994818A-3074-4EDB-7FFE-F2B7A5237088}"/>
              </a:ext>
            </a:extLst>
          </p:cNvPr>
          <p:cNvSpPr txBox="1"/>
          <p:nvPr/>
        </p:nvSpPr>
        <p:spPr>
          <a:xfrm>
            <a:off x="6670089" y="797510"/>
            <a:ext cx="5288132" cy="5262979"/>
          </a:xfrm>
          <a:prstGeom prst="rect">
            <a:avLst/>
          </a:prstGeom>
          <a:noFill/>
        </p:spPr>
        <p:txBody>
          <a:bodyPr wrap="square">
            <a:spAutoFit/>
          </a:bodyPr>
          <a:lstStyle/>
          <a:p>
            <a:pPr algn="l"/>
            <a:r>
              <a:rPr lang="en-GB" sz="2800" b="0" i="0" dirty="0">
                <a:solidFill>
                  <a:srgbClr val="2A3948"/>
                </a:solidFill>
                <a:effectLst/>
                <a:latin typeface="Avenir Book"/>
              </a:rPr>
              <a:t>Hold your hand up in front of you. Take your pointer finger and start at your thumb. Trace your finger up your thumb, taking a deep breath in. Slowly trace your finger down the side of your thumb as you take a long exhale.  </a:t>
            </a:r>
          </a:p>
          <a:p>
            <a:pPr algn="l"/>
            <a:endParaRPr lang="en-GB" sz="2800" b="0" i="0" dirty="0">
              <a:solidFill>
                <a:srgbClr val="2A3948"/>
              </a:solidFill>
              <a:effectLst/>
              <a:latin typeface="Avenir Book"/>
            </a:endParaRPr>
          </a:p>
          <a:p>
            <a:pPr algn="l"/>
            <a:r>
              <a:rPr lang="en-GB" sz="2800" b="0" i="0" dirty="0">
                <a:solidFill>
                  <a:srgbClr val="2A3948"/>
                </a:solidFill>
                <a:effectLst/>
                <a:latin typeface="Avenir Book"/>
              </a:rPr>
              <a:t>Continue tracing your way up and down each finger, as you take slow, long breaths in and out. Trace your whole hand at least 2 times.</a:t>
            </a:r>
          </a:p>
        </p:txBody>
      </p:sp>
    </p:spTree>
    <p:extLst>
      <p:ext uri="{BB962C8B-B14F-4D97-AF65-F5344CB8AC3E}">
        <p14:creationId xmlns:p14="http://schemas.microsoft.com/office/powerpoint/2010/main" val="799098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B9415-ED27-4DEE-9719-C48CA9FC5B80}"/>
              </a:ext>
            </a:extLst>
          </p:cNvPr>
          <p:cNvSpPr>
            <a:spLocks noGrp="1"/>
          </p:cNvSpPr>
          <p:nvPr>
            <p:ph type="title"/>
          </p:nvPr>
        </p:nvSpPr>
        <p:spPr>
          <a:xfrm>
            <a:off x="838200" y="156781"/>
            <a:ext cx="10515600" cy="1325563"/>
          </a:xfrm>
        </p:spPr>
        <p:txBody>
          <a:bodyPr/>
          <a:lstStyle/>
          <a:p>
            <a:pPr algn="ctr"/>
            <a:r>
              <a:rPr lang="en-GB" b="1" dirty="0"/>
              <a:t>Soothing Techniques </a:t>
            </a:r>
          </a:p>
        </p:txBody>
      </p:sp>
      <p:sp>
        <p:nvSpPr>
          <p:cNvPr id="3" name="Content Placeholder 2">
            <a:extLst>
              <a:ext uri="{FF2B5EF4-FFF2-40B4-BE49-F238E27FC236}">
                <a16:creationId xmlns:a16="http://schemas.microsoft.com/office/drawing/2014/main" id="{283FD214-61CE-4CCB-B2E5-A32B266C4EBA}"/>
              </a:ext>
            </a:extLst>
          </p:cNvPr>
          <p:cNvSpPr>
            <a:spLocks noGrp="1"/>
          </p:cNvSpPr>
          <p:nvPr>
            <p:ph idx="1"/>
          </p:nvPr>
        </p:nvSpPr>
        <p:spPr>
          <a:xfrm>
            <a:off x="838200" y="1886894"/>
            <a:ext cx="10515600" cy="4351338"/>
          </a:xfrm>
        </p:spPr>
        <p:txBody>
          <a:bodyPr>
            <a:normAutofit fontScale="92500" lnSpcReduction="10000"/>
          </a:bodyPr>
          <a:lstStyle/>
          <a:p>
            <a:pPr marL="0" indent="0" algn="l">
              <a:buNone/>
            </a:pPr>
            <a:r>
              <a:rPr lang="en-GB" sz="3600" b="1" i="0" dirty="0">
                <a:solidFill>
                  <a:srgbClr val="0070C0"/>
                </a:solidFill>
                <a:effectLst/>
                <a:latin typeface="Barlow" panose="020B0604020202020204" pitchFamily="2" charset="0"/>
              </a:rPr>
              <a:t>T</a:t>
            </a:r>
            <a:r>
              <a:rPr lang="en-GB" sz="3600" b="1" i="0" dirty="0">
                <a:solidFill>
                  <a:srgbClr val="3C3C3C"/>
                </a:solidFill>
                <a:effectLst/>
                <a:latin typeface="Barlow" panose="020B0604020202020204" pitchFamily="2" charset="0"/>
              </a:rPr>
              <a:t> - Tip the temperature of your face with cold water to calm down fast.</a:t>
            </a:r>
          </a:p>
          <a:p>
            <a:pPr marL="0" indent="0" algn="l">
              <a:buNone/>
            </a:pPr>
            <a:endParaRPr lang="en-GB" sz="3600" b="0" i="0" dirty="0">
              <a:solidFill>
                <a:srgbClr val="3C3C3C"/>
              </a:solidFill>
              <a:effectLst/>
              <a:latin typeface="Barlow" panose="020B0604020202020204" pitchFamily="2" charset="0"/>
            </a:endParaRPr>
          </a:p>
          <a:p>
            <a:pPr marL="0" indent="0" algn="l">
              <a:buNone/>
            </a:pPr>
            <a:r>
              <a:rPr lang="en-GB" sz="3600" b="1" i="0" dirty="0">
                <a:solidFill>
                  <a:srgbClr val="0070C0"/>
                </a:solidFill>
                <a:effectLst/>
                <a:latin typeface="Barlow" panose="020B0604020202020204" pitchFamily="2" charset="0"/>
              </a:rPr>
              <a:t>I</a:t>
            </a:r>
            <a:r>
              <a:rPr lang="en-GB" sz="3600" b="1" i="0" dirty="0">
                <a:solidFill>
                  <a:srgbClr val="3C3C3C"/>
                </a:solidFill>
                <a:effectLst/>
                <a:latin typeface="Barlow" panose="020B0604020202020204" pitchFamily="2" charset="0"/>
              </a:rPr>
              <a:t> - Intense Exercise</a:t>
            </a:r>
          </a:p>
          <a:p>
            <a:pPr marL="0" indent="0" algn="l">
              <a:buNone/>
            </a:pPr>
            <a:endParaRPr lang="en-GB" sz="3600" b="0" i="0" dirty="0">
              <a:solidFill>
                <a:srgbClr val="3C3C3C"/>
              </a:solidFill>
              <a:effectLst/>
              <a:latin typeface="Barlow" panose="020B0604020202020204" pitchFamily="2" charset="0"/>
            </a:endParaRPr>
          </a:p>
          <a:p>
            <a:pPr marL="0" indent="0" algn="l">
              <a:buNone/>
            </a:pPr>
            <a:r>
              <a:rPr lang="en-GB" sz="3600" b="1" i="0" dirty="0">
                <a:solidFill>
                  <a:srgbClr val="0070C0"/>
                </a:solidFill>
                <a:effectLst/>
                <a:latin typeface="Barlow" panose="020B0604020202020204" pitchFamily="2" charset="0"/>
              </a:rPr>
              <a:t>P</a:t>
            </a:r>
            <a:r>
              <a:rPr lang="en-GB" sz="3600" b="1" i="0" dirty="0">
                <a:solidFill>
                  <a:srgbClr val="3C3C3C"/>
                </a:solidFill>
                <a:effectLst/>
                <a:latin typeface="Barlow" panose="020B0604020202020204" pitchFamily="2" charset="0"/>
              </a:rPr>
              <a:t> - Paced Breathing</a:t>
            </a:r>
          </a:p>
          <a:p>
            <a:pPr marL="0" indent="0" algn="l">
              <a:buNone/>
            </a:pPr>
            <a:endParaRPr lang="en-GB" sz="3600" b="0" i="0" dirty="0">
              <a:solidFill>
                <a:srgbClr val="3C3C3C"/>
              </a:solidFill>
              <a:effectLst/>
              <a:latin typeface="Barlow" panose="020B0604020202020204" pitchFamily="2" charset="0"/>
            </a:endParaRPr>
          </a:p>
          <a:p>
            <a:pPr marL="0" indent="0" algn="l">
              <a:buNone/>
            </a:pPr>
            <a:r>
              <a:rPr lang="en-GB" sz="3600" b="1" i="0" dirty="0">
                <a:solidFill>
                  <a:srgbClr val="0070C0"/>
                </a:solidFill>
                <a:effectLst/>
                <a:latin typeface="Barlow" panose="020B0604020202020204" pitchFamily="2" charset="0"/>
              </a:rPr>
              <a:t>P</a:t>
            </a:r>
            <a:r>
              <a:rPr lang="en-GB" sz="3600" b="1" i="0" dirty="0">
                <a:solidFill>
                  <a:srgbClr val="3C3C3C"/>
                </a:solidFill>
                <a:effectLst/>
                <a:latin typeface="Barlow" panose="020B0604020202020204" pitchFamily="2" charset="0"/>
              </a:rPr>
              <a:t> - Progressive Muscle Relaxation</a:t>
            </a:r>
            <a:endParaRPr lang="en-GB" sz="3600" b="0" i="0" dirty="0">
              <a:solidFill>
                <a:srgbClr val="3C3C3C"/>
              </a:solidFill>
              <a:effectLst/>
              <a:latin typeface="Barlow" panose="020B0604020202020204" pitchFamily="2" charset="0"/>
            </a:endParaRPr>
          </a:p>
          <a:p>
            <a:endParaRPr lang="en-GB" dirty="0"/>
          </a:p>
        </p:txBody>
      </p:sp>
    </p:spTree>
    <p:extLst>
      <p:ext uri="{BB962C8B-B14F-4D97-AF65-F5344CB8AC3E}">
        <p14:creationId xmlns:p14="http://schemas.microsoft.com/office/powerpoint/2010/main" val="1412305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lash Cold Water On Your Face to Instantly Calm Down – LifeSavvy">
            <a:extLst>
              <a:ext uri="{FF2B5EF4-FFF2-40B4-BE49-F238E27FC236}">
                <a16:creationId xmlns:a16="http://schemas.microsoft.com/office/drawing/2014/main" id="{D7CCA43A-DC0F-4404-AF6B-EC8436F4F4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688"/>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3BA952-A3DB-47A8-A08D-440A4CA61A84}"/>
              </a:ext>
            </a:extLst>
          </p:cNvPr>
          <p:cNvSpPr>
            <a:spLocks noGrp="1"/>
          </p:cNvSpPr>
          <p:nvPr>
            <p:ph type="title"/>
          </p:nvPr>
        </p:nvSpPr>
        <p:spPr>
          <a:xfrm>
            <a:off x="7531610" y="365125"/>
            <a:ext cx="3822189" cy="1899912"/>
          </a:xfrm>
        </p:spPr>
        <p:txBody>
          <a:bodyPr>
            <a:normAutofit/>
          </a:bodyPr>
          <a:lstStyle/>
          <a:p>
            <a:r>
              <a:rPr lang="en-GB" sz="3100" b="1" i="0" dirty="0">
                <a:effectLst/>
                <a:latin typeface="Barlow Condensed" panose="020B0604020202020204" pitchFamily="2" charset="0"/>
              </a:rPr>
              <a:t>Tip the temperature of your face with cold water</a:t>
            </a:r>
            <a:endParaRPr lang="en-GB" sz="3100" dirty="0"/>
          </a:p>
        </p:txBody>
      </p:sp>
      <p:sp>
        <p:nvSpPr>
          <p:cNvPr id="3" name="Content Placeholder 2">
            <a:extLst>
              <a:ext uri="{FF2B5EF4-FFF2-40B4-BE49-F238E27FC236}">
                <a16:creationId xmlns:a16="http://schemas.microsoft.com/office/drawing/2014/main" id="{FA931B46-BEEA-455A-9F45-69FD16E22103}"/>
              </a:ext>
            </a:extLst>
          </p:cNvPr>
          <p:cNvSpPr>
            <a:spLocks noGrp="1"/>
          </p:cNvSpPr>
          <p:nvPr>
            <p:ph idx="1"/>
          </p:nvPr>
        </p:nvSpPr>
        <p:spPr>
          <a:xfrm>
            <a:off x="7531610" y="2434201"/>
            <a:ext cx="3822189" cy="3742762"/>
          </a:xfrm>
        </p:spPr>
        <p:txBody>
          <a:bodyPr>
            <a:normAutofit/>
          </a:bodyPr>
          <a:lstStyle/>
          <a:p>
            <a:r>
              <a:rPr lang="en-GB" sz="1700" b="0" i="0">
                <a:effectLst/>
                <a:latin typeface="Barlow" panose="020B0604020202020204"/>
              </a:rPr>
              <a:t>Cooling down can be a highly effective way to help calm your emotions. Splashing water on your face can help to calm anxiety by diverting the brain’s attention, as well as helping to ground you in your body.</a:t>
            </a:r>
          </a:p>
          <a:p>
            <a:r>
              <a:rPr lang="en-GB" sz="1700" b="0" i="0">
                <a:effectLst/>
                <a:latin typeface="Barlow" panose="020B0604020202020204"/>
              </a:rPr>
              <a:t>Holding your breath, dip your face in a bowl of cold water; keep water above 50 degrees. Or hold a cold pack or ziplock bag with ice water on your eyes and cheeks or splash cold water on your face.</a:t>
            </a:r>
          </a:p>
          <a:p>
            <a:endParaRPr lang="en-GB" sz="1700"/>
          </a:p>
        </p:txBody>
      </p:sp>
    </p:spTree>
    <p:extLst>
      <p:ext uri="{BB962C8B-B14F-4D97-AF65-F5344CB8AC3E}">
        <p14:creationId xmlns:p14="http://schemas.microsoft.com/office/powerpoint/2010/main" val="338274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E65D8-CE0E-470A-9AE2-B6CFC83ED55D}"/>
              </a:ext>
            </a:extLst>
          </p:cNvPr>
          <p:cNvSpPr>
            <a:spLocks noGrp="1"/>
          </p:cNvSpPr>
          <p:nvPr>
            <p:ph type="title"/>
          </p:nvPr>
        </p:nvSpPr>
        <p:spPr>
          <a:xfrm>
            <a:off x="7301915" y="466551"/>
            <a:ext cx="4177112" cy="1330839"/>
          </a:xfrm>
        </p:spPr>
        <p:txBody>
          <a:bodyPr>
            <a:normAutofit/>
          </a:bodyPr>
          <a:lstStyle/>
          <a:p>
            <a:pPr algn="ctr"/>
            <a:r>
              <a:rPr lang="en-GB" sz="3400" b="1" dirty="0">
                <a:latin typeface="Barlow Condensed"/>
              </a:rPr>
              <a:t>Mindful</a:t>
            </a:r>
            <a:r>
              <a:rPr lang="en-GB" sz="3400" b="1" i="0" dirty="0">
                <a:effectLst/>
                <a:latin typeface="Barlow Condensed"/>
              </a:rPr>
              <a:t> Movement</a:t>
            </a:r>
            <a:br>
              <a:rPr lang="en-GB" sz="3400" b="1" i="0" dirty="0">
                <a:effectLst/>
                <a:latin typeface="Barlow Condensed"/>
              </a:rPr>
            </a:br>
            <a:endParaRPr lang="en-GB" sz="3400" dirty="0"/>
          </a:p>
        </p:txBody>
      </p:sp>
      <p:pic>
        <p:nvPicPr>
          <p:cNvPr id="3074" name="Picture 2" descr="Free Vector | Fitness aerobic strength and body shaping exercises 4 flat  icons">
            <a:extLst>
              <a:ext uri="{FF2B5EF4-FFF2-40B4-BE49-F238E27FC236}">
                <a16:creationId xmlns:a16="http://schemas.microsoft.com/office/drawing/2014/main" id="{25C56B28-FDC8-4CD3-88E8-56D73B3F6E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3" r="-2" b="-2"/>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7F19BF15-91FE-01AC-92F4-C4003DE84AC4}"/>
              </a:ext>
            </a:extLst>
          </p:cNvPr>
          <p:cNvSpPr txBox="1">
            <a:spLocks/>
          </p:cNvSpPr>
          <p:nvPr/>
        </p:nvSpPr>
        <p:spPr>
          <a:xfrm>
            <a:off x="7320465" y="1489704"/>
            <a:ext cx="4140013" cy="4757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Barlow" panose="020B0604020202020204"/>
              </a:rPr>
              <a:t>Movement can help to decrease tension, elevate and stabilize mood, improve sleep, and improve self-esteem. When done mindfully, it can bring us back to the moment and help us focus on what is there in front of you.</a:t>
            </a:r>
          </a:p>
          <a:p>
            <a:r>
              <a:rPr lang="en-GB" sz="2000" dirty="0">
                <a:latin typeface="Barlow" panose="020B0604020202020204"/>
              </a:rPr>
              <a:t>When done mindfully, the simplest exercise can support feelings of being present.</a:t>
            </a:r>
          </a:p>
          <a:p>
            <a:r>
              <a:rPr lang="en-GB" sz="2000" dirty="0">
                <a:latin typeface="Barlow" panose="020B0604020202020204"/>
              </a:rPr>
              <a:t>2 to 5 minutes. This can be walking, star jumps, running, or balancing on one leg, clenching and releasing a fist, shrugging your shoulders</a:t>
            </a:r>
            <a:endParaRPr lang="en-GB" sz="2000" dirty="0"/>
          </a:p>
        </p:txBody>
      </p:sp>
    </p:spTree>
    <p:extLst>
      <p:ext uri="{BB962C8B-B14F-4D97-AF65-F5344CB8AC3E}">
        <p14:creationId xmlns:p14="http://schemas.microsoft.com/office/powerpoint/2010/main" val="12806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4D790-30A3-42CB-AB21-B88B952DFDF1}"/>
              </a:ext>
            </a:extLst>
          </p:cNvPr>
          <p:cNvSpPr>
            <a:spLocks noGrp="1"/>
          </p:cNvSpPr>
          <p:nvPr>
            <p:ph type="title"/>
          </p:nvPr>
        </p:nvSpPr>
        <p:spPr>
          <a:xfrm>
            <a:off x="6513788" y="365125"/>
            <a:ext cx="4840010" cy="1807305"/>
          </a:xfrm>
        </p:spPr>
        <p:txBody>
          <a:bodyPr>
            <a:normAutofit/>
          </a:bodyPr>
          <a:lstStyle/>
          <a:p>
            <a:r>
              <a:rPr lang="en-GB" b="1" i="0">
                <a:effectLst/>
                <a:latin typeface="Barlow Condensed"/>
              </a:rPr>
              <a:t>Paced Breathing</a:t>
            </a:r>
            <a:br>
              <a:rPr lang="en-GB" b="1" i="0">
                <a:effectLst/>
                <a:latin typeface="Barlow Condensed"/>
              </a:rPr>
            </a:br>
            <a:endParaRPr lang="en-GB" dirty="0"/>
          </a:p>
        </p:txBody>
      </p:sp>
      <p:pic>
        <p:nvPicPr>
          <p:cNvPr id="4098" name="Picture 2" descr="Black Country Women's Aid on Twitter: &quot;How best to start your day than some  controlled deep breathing! You can develop this skill in your spare time  and use it when you are">
            <a:extLst>
              <a:ext uri="{FF2B5EF4-FFF2-40B4-BE49-F238E27FC236}">
                <a16:creationId xmlns:a16="http://schemas.microsoft.com/office/drawing/2014/main" id="{F2E934E1-C4C9-441E-B3D6-00BC72594A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31" t="8438" r="-48836"/>
          <a:stretch/>
        </p:blipFill>
        <p:spPr bwMode="auto">
          <a:xfrm>
            <a:off x="0" y="289367"/>
            <a:ext cx="9711139" cy="6279266"/>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5E23A57-7F7A-4831-AF2E-A5F0127DD626}"/>
              </a:ext>
            </a:extLst>
          </p:cNvPr>
          <p:cNvSpPr>
            <a:spLocks noGrp="1"/>
          </p:cNvSpPr>
          <p:nvPr>
            <p:ph idx="1"/>
          </p:nvPr>
        </p:nvSpPr>
        <p:spPr>
          <a:xfrm>
            <a:off x="6513788" y="2333297"/>
            <a:ext cx="4840010" cy="3843666"/>
          </a:xfrm>
        </p:spPr>
        <p:txBody>
          <a:bodyPr>
            <a:normAutofit/>
          </a:bodyPr>
          <a:lstStyle/>
          <a:p>
            <a:r>
              <a:rPr lang="en-GB" sz="2000" b="0" i="0">
                <a:effectLst/>
                <a:latin typeface="Barlow" panose="020B0604020202020204"/>
              </a:rPr>
              <a:t>Practicing paced breathing can help to ground your body as well as regulate a heightened heart rate.</a:t>
            </a:r>
          </a:p>
          <a:p>
            <a:r>
              <a:rPr lang="en-GB" sz="2000" b="0" i="0">
                <a:effectLst/>
                <a:latin typeface="Barlow" panose="020B0604020202020204"/>
              </a:rPr>
              <a:t>Slow your pace of breathing way down by breathing deeply from the abdomen. Breathe out for longer than you breath in. For example, if you breathe in for four seconds, breathe out for eight. Do this for 1-2 minutes to bring down elevated emotions.</a:t>
            </a:r>
          </a:p>
          <a:p>
            <a:endParaRPr lang="en-GB" sz="2000"/>
          </a:p>
        </p:txBody>
      </p:sp>
    </p:spTree>
    <p:extLst>
      <p:ext uri="{BB962C8B-B14F-4D97-AF65-F5344CB8AC3E}">
        <p14:creationId xmlns:p14="http://schemas.microsoft.com/office/powerpoint/2010/main" val="1158387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C19F-A308-415C-A234-2CFA4E9E4959}"/>
              </a:ext>
            </a:extLst>
          </p:cNvPr>
          <p:cNvSpPr>
            <a:spLocks noGrp="1"/>
          </p:cNvSpPr>
          <p:nvPr>
            <p:ph type="title"/>
          </p:nvPr>
        </p:nvSpPr>
        <p:spPr>
          <a:xfrm>
            <a:off x="6417733" y="153649"/>
            <a:ext cx="5291663" cy="1628775"/>
          </a:xfrm>
        </p:spPr>
        <p:txBody>
          <a:bodyPr anchor="b">
            <a:normAutofit/>
          </a:bodyPr>
          <a:lstStyle/>
          <a:p>
            <a:r>
              <a:rPr lang="en-GB" sz="3700" b="1" i="0" dirty="0">
                <a:effectLst/>
                <a:latin typeface="Barlow Condensed"/>
              </a:rPr>
              <a:t>Progressive Muscle Relaxation</a:t>
            </a:r>
            <a:br>
              <a:rPr lang="en-GB" sz="3700" b="1" i="0" dirty="0">
                <a:effectLst/>
                <a:latin typeface="Barlow Condensed"/>
              </a:rPr>
            </a:br>
            <a:endParaRPr lang="en-GB" sz="3700" dirty="0"/>
          </a:p>
        </p:txBody>
      </p:sp>
      <p:pic>
        <p:nvPicPr>
          <p:cNvPr id="5122" name="Picture 2" descr="Progressive Muscle Relaxation To Relieve Stress + Reduce Muscular Tension">
            <a:extLst>
              <a:ext uri="{FF2B5EF4-FFF2-40B4-BE49-F238E27FC236}">
                <a16:creationId xmlns:a16="http://schemas.microsoft.com/office/drawing/2014/main" id="{FA6C5B25-EB27-4A31-B06F-AF77366660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8" r="6063"/>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1C05686-65AD-403D-842E-6330B0B4FB77}"/>
              </a:ext>
            </a:extLst>
          </p:cNvPr>
          <p:cNvSpPr>
            <a:spLocks noGrp="1"/>
          </p:cNvSpPr>
          <p:nvPr>
            <p:ph idx="1"/>
          </p:nvPr>
        </p:nvSpPr>
        <p:spPr>
          <a:xfrm>
            <a:off x="6496397" y="1404640"/>
            <a:ext cx="5291663" cy="3508923"/>
          </a:xfrm>
        </p:spPr>
        <p:txBody>
          <a:bodyPr>
            <a:normAutofit/>
          </a:bodyPr>
          <a:lstStyle/>
          <a:p>
            <a:r>
              <a:rPr lang="en-GB" sz="1800" b="0" i="0" dirty="0">
                <a:effectLst/>
                <a:latin typeface="Barlow" panose="020B0604020202020204"/>
              </a:rPr>
              <a:t>By taking time to focus on where your body stores tension and releasing that tension, you will be better able to ground and centre yourself within your environment. This also helps to acknowledge what your body is feeling.</a:t>
            </a:r>
          </a:p>
          <a:p>
            <a:endParaRPr lang="en-GB" sz="800" dirty="0">
              <a:latin typeface="Barlow" panose="020B0604020202020204"/>
            </a:endParaRPr>
          </a:p>
          <a:p>
            <a:r>
              <a:rPr lang="en-GB" sz="1800" b="0" i="0" dirty="0">
                <a:effectLst/>
                <a:latin typeface="Barlow" panose="020B0604020202020204"/>
              </a:rPr>
              <a:t>Tense and relax each muscle group, head to toes, one muscle group at a time. Tense for five seconds, then let go; relax the muscle all the way. Notice the tension; notice the difference when relaxed. As you relax each muscle, say to yourself, “relax.”</a:t>
            </a:r>
          </a:p>
          <a:p>
            <a:endParaRPr lang="en-GB" sz="1800" dirty="0"/>
          </a:p>
        </p:txBody>
      </p:sp>
      <p:sp>
        <p:nvSpPr>
          <p:cNvPr id="6" name="TextBox 5">
            <a:extLst>
              <a:ext uri="{FF2B5EF4-FFF2-40B4-BE49-F238E27FC236}">
                <a16:creationId xmlns:a16="http://schemas.microsoft.com/office/drawing/2014/main" id="{E339069A-A130-4984-B1FC-5061809317D9}"/>
              </a:ext>
            </a:extLst>
          </p:cNvPr>
          <p:cNvSpPr txBox="1"/>
          <p:nvPr/>
        </p:nvSpPr>
        <p:spPr>
          <a:xfrm>
            <a:off x="6449045" y="4752596"/>
            <a:ext cx="5627779" cy="1754326"/>
          </a:xfrm>
          <a:prstGeom prst="rect">
            <a:avLst/>
          </a:prstGeom>
          <a:noFill/>
        </p:spPr>
        <p:txBody>
          <a:bodyPr wrap="square">
            <a:spAutoFit/>
          </a:bodyPr>
          <a:lstStyle/>
          <a:p>
            <a:r>
              <a:rPr lang="en-GB" dirty="0">
                <a:latin typeface="Barlow" panose="00000500000000000000" pitchFamily="2" charset="0"/>
              </a:rPr>
              <a:t>Example of free resources:</a:t>
            </a:r>
            <a:endParaRPr lang="en-GB" dirty="0">
              <a:latin typeface="Barlow" panose="00000500000000000000" pitchFamily="2" charset="0"/>
              <a:hlinkClick r:id="rId3">
                <a:extLst>
                  <a:ext uri="{A12FA001-AC4F-418D-AE19-62706E023703}">
                    <ahyp:hlinkClr xmlns:ahyp="http://schemas.microsoft.com/office/drawing/2018/hyperlinkcolor" val="tx"/>
                  </a:ext>
                </a:extLst>
              </a:hlinkClick>
            </a:endParaRPr>
          </a:p>
          <a:p>
            <a:r>
              <a:rPr lang="en-GB" dirty="0">
                <a:solidFill>
                  <a:srgbClr val="0563C1"/>
                </a:solidFill>
                <a:latin typeface="Barlow" panose="00000500000000000000" pitchFamily="2" charset="0"/>
                <a:hlinkClick r:id="rId3">
                  <a:extLst>
                    <a:ext uri="{A12FA001-AC4F-418D-AE19-62706E023703}">
                      <ahyp:hlinkClr xmlns:ahyp="http://schemas.microsoft.com/office/drawing/2018/hyperlinkcolor" val="tx"/>
                    </a:ext>
                  </a:extLst>
                </a:hlinkClick>
              </a:rPr>
              <a:t>PMR (Progressive Muscle Relaxation) to Help Release Tension, Relieve Anxiety or Insomnia – YouTube</a:t>
            </a:r>
            <a:r>
              <a:rPr lang="en-GB" dirty="0">
                <a:latin typeface="Barlow" panose="00000500000000000000" pitchFamily="2" charset="0"/>
              </a:rPr>
              <a:t>     or</a:t>
            </a:r>
          </a:p>
          <a:p>
            <a:endParaRPr lang="en-GB" dirty="0">
              <a:latin typeface="Barlow" panose="00000500000000000000" pitchFamily="2" charset="0"/>
            </a:endParaRPr>
          </a:p>
          <a:p>
            <a:r>
              <a:rPr lang="en-GB" dirty="0">
                <a:latin typeface="Barlow" panose="00000500000000000000" pitchFamily="2" charset="0"/>
              </a:rPr>
              <a:t>		</a:t>
            </a:r>
          </a:p>
          <a:p>
            <a:r>
              <a:rPr lang="en-GB" dirty="0">
                <a:latin typeface="Barlow" panose="00000500000000000000" pitchFamily="2" charset="0"/>
              </a:rPr>
              <a:t>			Insight timer app </a:t>
            </a:r>
          </a:p>
        </p:txBody>
      </p:sp>
      <p:pic>
        <p:nvPicPr>
          <p:cNvPr id="5" name="Picture 4" descr="A black and white logo&#10;&#10;Description automatically generated">
            <a:extLst>
              <a:ext uri="{FF2B5EF4-FFF2-40B4-BE49-F238E27FC236}">
                <a16:creationId xmlns:a16="http://schemas.microsoft.com/office/drawing/2014/main" id="{27355D8C-411D-4E04-AD8E-933185996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0781" y="5879022"/>
            <a:ext cx="2298402" cy="662603"/>
          </a:xfrm>
          <a:prstGeom prst="rect">
            <a:avLst/>
          </a:prstGeom>
        </p:spPr>
      </p:pic>
    </p:spTree>
    <p:extLst>
      <p:ext uri="{BB962C8B-B14F-4D97-AF65-F5344CB8AC3E}">
        <p14:creationId xmlns:p14="http://schemas.microsoft.com/office/powerpoint/2010/main" val="3786647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oster of five senses&#10;&#10;Description automatically generated">
            <a:extLst>
              <a:ext uri="{FF2B5EF4-FFF2-40B4-BE49-F238E27FC236}">
                <a16:creationId xmlns:a16="http://schemas.microsoft.com/office/drawing/2014/main" id="{DE0BA396-FD46-59F8-40A3-AFE467ECA435}"/>
              </a:ext>
            </a:extLst>
          </p:cNvPr>
          <p:cNvPicPr>
            <a:picLocks noChangeAspect="1"/>
          </p:cNvPicPr>
          <p:nvPr/>
        </p:nvPicPr>
        <p:blipFill rotWithShape="1">
          <a:blip r:embed="rId2">
            <a:extLst>
              <a:ext uri="{28A0092B-C50C-407E-A947-70E740481C1C}">
                <a14:useLocalDpi xmlns:a14="http://schemas.microsoft.com/office/drawing/2010/main" val="0"/>
              </a:ext>
            </a:extLst>
          </a:blip>
          <a:srcRect l="1512" t="833" r="1351" b="10493"/>
          <a:stretch/>
        </p:blipFill>
        <p:spPr>
          <a:xfrm>
            <a:off x="1577455" y="197085"/>
            <a:ext cx="5120228" cy="642002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 name="TextBox 3"/>
          <p:cNvSpPr txBox="1"/>
          <p:nvPr/>
        </p:nvSpPr>
        <p:spPr>
          <a:xfrm>
            <a:off x="7037962" y="1767273"/>
            <a:ext cx="4532535" cy="419252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t>Your Grounding Techniques</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lang="en-US" dirty="0"/>
              <a:t>Think of: </a:t>
            </a:r>
          </a:p>
          <a:p>
            <a:pPr marL="285750" indent="-228600">
              <a:lnSpc>
                <a:spcPct val="90000"/>
              </a:lnSpc>
              <a:spcAft>
                <a:spcPts val="600"/>
              </a:spcAft>
              <a:buFont typeface="Arial" panose="020B0604020202020204" pitchFamily="34" charset="0"/>
              <a:buChar char="•"/>
            </a:pPr>
            <a:r>
              <a:rPr lang="en-US" dirty="0"/>
              <a:t>5 things you can see </a:t>
            </a:r>
          </a:p>
          <a:p>
            <a:pPr marL="285750" indent="-228600">
              <a:lnSpc>
                <a:spcPct val="90000"/>
              </a:lnSpc>
              <a:spcAft>
                <a:spcPts val="600"/>
              </a:spcAft>
              <a:buFont typeface="Arial" panose="020B0604020202020204" pitchFamily="34" charset="0"/>
              <a:buChar char="•"/>
            </a:pPr>
            <a:r>
              <a:rPr lang="en-US" dirty="0"/>
              <a:t>4 things you can touch</a:t>
            </a:r>
          </a:p>
          <a:p>
            <a:pPr marL="285750" indent="-228600">
              <a:lnSpc>
                <a:spcPct val="90000"/>
              </a:lnSpc>
              <a:spcAft>
                <a:spcPts val="600"/>
              </a:spcAft>
              <a:buFont typeface="Arial" panose="020B0604020202020204" pitchFamily="34" charset="0"/>
              <a:buChar char="•"/>
            </a:pPr>
            <a:r>
              <a:rPr lang="en-US" dirty="0"/>
              <a:t>3 things you can hear</a:t>
            </a:r>
          </a:p>
          <a:p>
            <a:pPr marL="285750" indent="-228600">
              <a:lnSpc>
                <a:spcPct val="90000"/>
              </a:lnSpc>
              <a:spcAft>
                <a:spcPts val="600"/>
              </a:spcAft>
              <a:buFont typeface="Arial" panose="020B0604020202020204" pitchFamily="34" charset="0"/>
              <a:buChar char="•"/>
            </a:pPr>
            <a:r>
              <a:rPr lang="en-US" dirty="0"/>
              <a:t>2 things that you can smell</a:t>
            </a:r>
          </a:p>
          <a:p>
            <a:pPr marL="285750" indent="-228600">
              <a:lnSpc>
                <a:spcPct val="90000"/>
              </a:lnSpc>
              <a:spcAft>
                <a:spcPts val="600"/>
              </a:spcAft>
              <a:buFont typeface="Arial" panose="020B0604020202020204" pitchFamily="34" charset="0"/>
              <a:buChar char="•"/>
            </a:pPr>
            <a:r>
              <a:rPr lang="en-US" dirty="0"/>
              <a:t>1 thing you can taste</a:t>
            </a:r>
          </a:p>
        </p:txBody>
      </p:sp>
    </p:spTree>
    <p:extLst>
      <p:ext uri="{BB962C8B-B14F-4D97-AF65-F5344CB8AC3E}">
        <p14:creationId xmlns:p14="http://schemas.microsoft.com/office/powerpoint/2010/main" val="417997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6080" y="1628800"/>
            <a:ext cx="3610744" cy="2506290"/>
          </a:xfrm>
        </p:spPr>
        <p:txBody>
          <a:bodyPr/>
          <a:lstStyle/>
          <a:p>
            <a:r>
              <a:rPr lang="en-GB" dirty="0"/>
              <a:t>Other Grounding Techniques </a:t>
            </a:r>
          </a:p>
        </p:txBody>
      </p:sp>
      <p:pic>
        <p:nvPicPr>
          <p:cNvPr id="4098" name="Picture 2" descr="Six Different Types of Grounding Exercises for Anxiety and Intense Emotions  — The Growle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1" y="116632"/>
            <a:ext cx="4370851" cy="655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62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850B-4071-4141-A069-B73650FC2FF9}"/>
              </a:ext>
            </a:extLst>
          </p:cNvPr>
          <p:cNvSpPr>
            <a:spLocks noGrp="1"/>
          </p:cNvSpPr>
          <p:nvPr>
            <p:ph type="title"/>
          </p:nvPr>
        </p:nvSpPr>
        <p:spPr>
          <a:xfrm>
            <a:off x="188979" y="206537"/>
            <a:ext cx="6002110" cy="1495425"/>
          </a:xfrm>
        </p:spPr>
        <p:txBody>
          <a:bodyPr>
            <a:normAutofit/>
          </a:bodyPr>
          <a:lstStyle/>
          <a:p>
            <a:r>
              <a:rPr lang="en-GB" sz="4000" dirty="0"/>
              <a:t>Identifying Feelings and bodily sensations</a:t>
            </a:r>
          </a:p>
        </p:txBody>
      </p:sp>
      <p:sp>
        <p:nvSpPr>
          <p:cNvPr id="3" name="Content Placeholder 2">
            <a:extLst>
              <a:ext uri="{FF2B5EF4-FFF2-40B4-BE49-F238E27FC236}">
                <a16:creationId xmlns:a16="http://schemas.microsoft.com/office/drawing/2014/main" id="{0950CB62-242C-401D-B0F6-D0F40E0A1D99}"/>
              </a:ext>
            </a:extLst>
          </p:cNvPr>
          <p:cNvSpPr>
            <a:spLocks noGrp="1"/>
          </p:cNvSpPr>
          <p:nvPr>
            <p:ph idx="1"/>
          </p:nvPr>
        </p:nvSpPr>
        <p:spPr>
          <a:xfrm>
            <a:off x="188980" y="1791447"/>
            <a:ext cx="6002110" cy="4860016"/>
          </a:xfrm>
        </p:spPr>
        <p:txBody>
          <a:bodyPr>
            <a:normAutofit/>
          </a:bodyPr>
          <a:lstStyle/>
          <a:p>
            <a:r>
              <a:rPr lang="en-GB" sz="2000" dirty="0" err="1">
                <a:latin typeface="Barlow" panose="00000500000000000000" pitchFamily="2" charset="0"/>
              </a:rPr>
              <a:t>Youtube</a:t>
            </a:r>
            <a:r>
              <a:rPr lang="en-GB" sz="2000" dirty="0">
                <a:latin typeface="Barlow" panose="00000500000000000000" pitchFamily="2" charset="0"/>
              </a:rPr>
              <a:t> - free resources:</a:t>
            </a:r>
          </a:p>
          <a:p>
            <a:r>
              <a:rPr lang="en-GB" sz="2000" dirty="0">
                <a:latin typeface="Barlow" panose="00000500000000000000" pitchFamily="2" charset="0"/>
              </a:rPr>
              <a:t>Body scan : </a:t>
            </a:r>
            <a:r>
              <a:rPr lang="en-GB" sz="2000" dirty="0">
                <a:latin typeface="Barlow" panose="00000500000000000000" pitchFamily="2" charset="0"/>
                <a:hlinkClick r:id="rId2"/>
              </a:rPr>
              <a:t>Body Scan with Salva Chak, MPH - 15 Minutes | Surgeon Well Being | ACS – YouTube</a:t>
            </a:r>
            <a:endParaRPr lang="en-GB" sz="2000" dirty="0">
              <a:latin typeface="Barlow" panose="00000500000000000000" pitchFamily="2" charset="0"/>
            </a:endParaRPr>
          </a:p>
          <a:p>
            <a:r>
              <a:rPr lang="en-GB" sz="2000" dirty="0">
                <a:latin typeface="Barlow" panose="00000500000000000000" pitchFamily="2" charset="0"/>
                <a:hlinkClick r:id="rId3"/>
              </a:rPr>
              <a:t>Mindfulness Exercise: Body Scan – YouTube</a:t>
            </a:r>
            <a:endParaRPr lang="en-GB" sz="2000" dirty="0">
              <a:latin typeface="Barlow" panose="00000500000000000000" pitchFamily="2" charset="0"/>
            </a:endParaRPr>
          </a:p>
          <a:p>
            <a:endParaRPr lang="en-GB" sz="2000" dirty="0">
              <a:latin typeface="Barlow" panose="00000500000000000000" pitchFamily="2" charset="0"/>
            </a:endParaRPr>
          </a:p>
          <a:p>
            <a:r>
              <a:rPr lang="en-GB" sz="2000" dirty="0">
                <a:latin typeface="Barlow" panose="00000500000000000000" pitchFamily="2" charset="0"/>
              </a:rPr>
              <a:t>Apps for your mobile (may have in-app purchases):</a:t>
            </a:r>
          </a:p>
          <a:p>
            <a:pPr lvl="6"/>
            <a:endParaRPr lang="en-GB" sz="2000" dirty="0">
              <a:latin typeface="Barlow" panose="00000500000000000000" pitchFamily="2" charset="0"/>
            </a:endParaRPr>
          </a:p>
          <a:p>
            <a:pPr lvl="6"/>
            <a:r>
              <a:rPr lang="en-GB" sz="2000" dirty="0">
                <a:latin typeface="Barlow" panose="00000500000000000000" pitchFamily="2" charset="0"/>
              </a:rPr>
              <a:t>Calm app, </a:t>
            </a:r>
          </a:p>
          <a:p>
            <a:pPr lvl="6"/>
            <a:endParaRPr lang="en-GB" sz="2000" dirty="0">
              <a:latin typeface="Barlow" panose="00000500000000000000" pitchFamily="2" charset="0"/>
            </a:endParaRPr>
          </a:p>
          <a:p>
            <a:pPr lvl="6"/>
            <a:r>
              <a:rPr lang="en-GB" sz="2000" dirty="0">
                <a:latin typeface="Barlow" panose="00000500000000000000" pitchFamily="2" charset="0"/>
              </a:rPr>
              <a:t>headspace app, </a:t>
            </a:r>
          </a:p>
          <a:p>
            <a:pPr lvl="6"/>
            <a:endParaRPr lang="en-GB" sz="2000" dirty="0">
              <a:latin typeface="Barlow" panose="00000500000000000000" pitchFamily="2" charset="0"/>
            </a:endParaRPr>
          </a:p>
          <a:p>
            <a:pPr lvl="6"/>
            <a:r>
              <a:rPr lang="en-GB" sz="2000" dirty="0">
                <a:latin typeface="Barlow" panose="00000500000000000000" pitchFamily="2" charset="0"/>
              </a:rPr>
              <a:t>insight timer app </a:t>
            </a:r>
          </a:p>
          <a:p>
            <a:pPr marL="0" indent="0">
              <a:buNone/>
            </a:pPr>
            <a:endParaRPr lang="en-GB" sz="2000" dirty="0"/>
          </a:p>
        </p:txBody>
      </p:sp>
      <p:pic>
        <p:nvPicPr>
          <p:cNvPr id="4" name="Picture 3" descr="A black and white logo&#10;&#10;Description automatically generated">
            <a:extLst>
              <a:ext uri="{FF2B5EF4-FFF2-40B4-BE49-F238E27FC236}">
                <a16:creationId xmlns:a16="http://schemas.microsoft.com/office/drawing/2014/main" id="{5ACDB915-FE9C-E3B1-93A7-288F874244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492" y="5652829"/>
            <a:ext cx="2298402" cy="662603"/>
          </a:xfrm>
          <a:prstGeom prst="rect">
            <a:avLst/>
          </a:prstGeom>
        </p:spPr>
      </p:pic>
      <p:pic>
        <p:nvPicPr>
          <p:cNvPr id="6" name="Picture 5" descr="A blue square with white text&#10;&#10;Description automatically generated">
            <a:extLst>
              <a:ext uri="{FF2B5EF4-FFF2-40B4-BE49-F238E27FC236}">
                <a16:creationId xmlns:a16="http://schemas.microsoft.com/office/drawing/2014/main" id="{2099555F-14DB-4DE5-058F-71DEFDAB52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4396" y="4080697"/>
            <a:ext cx="858593" cy="858593"/>
          </a:xfrm>
          <a:prstGeom prst="rect">
            <a:avLst/>
          </a:prstGeom>
        </p:spPr>
      </p:pic>
      <p:pic>
        <p:nvPicPr>
          <p:cNvPr id="8" name="Picture 7" descr="A black text on a white background&#10;&#10;Description automatically generated">
            <a:extLst>
              <a:ext uri="{FF2B5EF4-FFF2-40B4-BE49-F238E27FC236}">
                <a16:creationId xmlns:a16="http://schemas.microsoft.com/office/drawing/2014/main" id="{77270829-4DCB-8546-FF40-03D2160AD3DC}"/>
              </a:ext>
            </a:extLst>
          </p:cNvPr>
          <p:cNvPicPr>
            <a:picLocks noChangeAspect="1"/>
          </p:cNvPicPr>
          <p:nvPr/>
        </p:nvPicPr>
        <p:blipFill>
          <a:blip r:embed="rId6">
            <a:extLst>
              <a:ext uri="{28A0092B-C50C-407E-A947-70E740481C1C}">
                <a14:useLocalDpi xmlns:a14="http://schemas.microsoft.com/office/drawing/2010/main" val="0"/>
              </a:ext>
            </a:extLst>
          </a:blip>
          <a:srcRect t="16618" b="14397"/>
          <a:stretch/>
        </p:blipFill>
        <p:spPr>
          <a:xfrm>
            <a:off x="434492" y="5005132"/>
            <a:ext cx="2298402" cy="564141"/>
          </a:xfrm>
          <a:prstGeom prst="rect">
            <a:avLst/>
          </a:prstGeom>
        </p:spPr>
      </p:pic>
      <p:pic>
        <p:nvPicPr>
          <p:cNvPr id="12" name="Picture 11" descr="A person sitting in a lotus position&#10;&#10;Description automatically generated">
            <a:extLst>
              <a:ext uri="{FF2B5EF4-FFF2-40B4-BE49-F238E27FC236}">
                <a16:creationId xmlns:a16="http://schemas.microsoft.com/office/drawing/2014/main" id="{C57258F3-7840-BA1C-61FA-E018D63494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1089" y="419100"/>
            <a:ext cx="6019800" cy="6019800"/>
          </a:xfrm>
          <a:prstGeom prst="rect">
            <a:avLst/>
          </a:prstGeom>
        </p:spPr>
      </p:pic>
    </p:spTree>
    <p:extLst>
      <p:ext uri="{BB962C8B-B14F-4D97-AF65-F5344CB8AC3E}">
        <p14:creationId xmlns:p14="http://schemas.microsoft.com/office/powerpoint/2010/main" val="1659371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Remember: practice is important! </a:t>
            </a:r>
          </a:p>
        </p:txBody>
      </p:sp>
      <p:sp>
        <p:nvSpPr>
          <p:cNvPr id="4" name="AutoShape 2" descr="Parachute Clipart Svg - Parachute - Png Download (#885504) - PinClipart"/>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Parachute Clipart Svg - Parachute - Png Download (#885504) - PinClipart"/>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descr="240+ Parachute Jump Child Stock Illustrations, Royalty-Free Vector Graphics  &amp; Clip Art - iStock">
            <a:extLst>
              <a:ext uri="{FF2B5EF4-FFF2-40B4-BE49-F238E27FC236}">
                <a16:creationId xmlns:a16="http://schemas.microsoft.com/office/drawing/2014/main" id="{15C315BE-1481-947D-C5DD-6CE426B02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9797" y="1895475"/>
            <a:ext cx="4152406" cy="434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450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11C7-28E0-0E83-0F2D-EAAAE68DBC1A}"/>
              </a:ext>
            </a:extLst>
          </p:cNvPr>
          <p:cNvSpPr>
            <a:spLocks noGrp="1"/>
          </p:cNvSpPr>
          <p:nvPr>
            <p:ph type="title"/>
          </p:nvPr>
        </p:nvSpPr>
        <p:spPr/>
        <p:txBody>
          <a:bodyPr/>
          <a:lstStyle/>
          <a:p>
            <a:pPr algn="ctr"/>
            <a:r>
              <a:rPr lang="en-GB" dirty="0"/>
              <a:t>Confidence in managing ………………. ? (before) </a:t>
            </a:r>
          </a:p>
        </p:txBody>
      </p:sp>
      <p:pic>
        <p:nvPicPr>
          <p:cNvPr id="4098" name="Picture 2" descr="On a Scale of 1 to 10, Where Are You? | by Joshua B Lee | Medium">
            <a:extLst>
              <a:ext uri="{FF2B5EF4-FFF2-40B4-BE49-F238E27FC236}">
                <a16:creationId xmlns:a16="http://schemas.microsoft.com/office/drawing/2014/main" id="{E1F13770-AF4E-D270-9CA5-F271F9FB3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810" y="2570462"/>
            <a:ext cx="7752286" cy="286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594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511C7-28E0-0E83-0F2D-EAAAE68DBC1A}"/>
              </a:ext>
            </a:extLst>
          </p:cNvPr>
          <p:cNvSpPr>
            <a:spLocks noGrp="1"/>
          </p:cNvSpPr>
          <p:nvPr>
            <p:ph type="title"/>
          </p:nvPr>
        </p:nvSpPr>
        <p:spPr/>
        <p:txBody>
          <a:bodyPr/>
          <a:lstStyle/>
          <a:p>
            <a:pPr algn="ctr"/>
            <a:r>
              <a:rPr lang="en-GB" dirty="0"/>
              <a:t>Confidence in managing ………………….? (after) </a:t>
            </a:r>
          </a:p>
        </p:txBody>
      </p:sp>
      <p:pic>
        <p:nvPicPr>
          <p:cNvPr id="4098" name="Picture 2" descr="On a Scale of 1 to 10, Where Are You? | by Joshua B Lee | Medium">
            <a:extLst>
              <a:ext uri="{FF2B5EF4-FFF2-40B4-BE49-F238E27FC236}">
                <a16:creationId xmlns:a16="http://schemas.microsoft.com/office/drawing/2014/main" id="{E1F13770-AF4E-D270-9CA5-F271F9FB3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198" y="2570462"/>
            <a:ext cx="7752286" cy="286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297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2398</TotalTime>
  <Words>774</Words>
  <Application>Microsoft Office PowerPoint</Application>
  <PresentationFormat>Widescreen</PresentationFormat>
  <Paragraphs>64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Avenir Book</vt:lpstr>
      <vt:lpstr>Barlow</vt:lpstr>
      <vt:lpstr>Barlow Condensed</vt:lpstr>
      <vt:lpstr>Calibri</vt:lpstr>
      <vt:lpstr>Calibri Light</vt:lpstr>
      <vt:lpstr>Office Theme</vt:lpstr>
      <vt:lpstr>Let’s build up your support toolbox</vt:lpstr>
      <vt:lpstr>PowerPoint Presentation</vt:lpstr>
      <vt:lpstr>PowerPoint Presentation</vt:lpstr>
      <vt:lpstr>PowerPoint Presentation</vt:lpstr>
      <vt:lpstr>PowerPoint Presentation</vt:lpstr>
      <vt:lpstr>Soothing Techniques </vt:lpstr>
      <vt:lpstr>Tip the temperature of your face with cold water</vt:lpstr>
      <vt:lpstr>Mindful Movement </vt:lpstr>
      <vt:lpstr>Paced Breathing </vt:lpstr>
      <vt:lpstr>Progressive Muscle Relaxation </vt:lpstr>
      <vt:lpstr>PowerPoint Presentation</vt:lpstr>
      <vt:lpstr>Other Grounding Techniques </vt:lpstr>
      <vt:lpstr>Identifying Feelings and bodily sensations</vt:lpstr>
      <vt:lpstr>Remember: practice is important! </vt:lpstr>
      <vt:lpstr>Confidence in managing ………………. ? (before) </vt:lpstr>
      <vt:lpstr>Confidence in managing ………………….? (after)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PW</dc:title>
  <dc:creator>DAY, Rebecca (LEEDS COMMUNITY HEALTHCARE NHS TRUST)</dc:creator>
  <cp:lastModifiedBy>HARRIES, Cathryn (LEEDS COMMUNITY HEALTHCARE NHS TRUST)</cp:lastModifiedBy>
  <cp:revision>76</cp:revision>
  <cp:lastPrinted>2024-11-19T14:55:01Z</cp:lastPrinted>
  <dcterms:created xsi:type="dcterms:W3CDTF">2023-11-27T15:26:35Z</dcterms:created>
  <dcterms:modified xsi:type="dcterms:W3CDTF">2024-11-25T10:37:10Z</dcterms:modified>
</cp:coreProperties>
</file>